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56" r:id="rId5"/>
    <p:sldId id="427" r:id="rId6"/>
    <p:sldId id="428" r:id="rId7"/>
    <p:sldId id="429" r:id="rId8"/>
    <p:sldId id="430" r:id="rId9"/>
    <p:sldId id="381" r:id="rId10"/>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CA4"/>
    <a:srgbClr val="6B95C7"/>
    <a:srgbClr val="000000"/>
    <a:srgbClr val="B1C7E1"/>
    <a:srgbClr val="BFBFBF"/>
    <a:srgbClr val="000579"/>
    <a:srgbClr val="829824"/>
    <a:srgbClr val="E11022"/>
    <a:srgbClr val="D9D9D9"/>
    <a:srgbClr val="A4B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0" autoAdjust="0"/>
    <p:restoredTop sz="94831" autoAdjust="0"/>
  </p:normalViewPr>
  <p:slideViewPr>
    <p:cSldViewPr>
      <p:cViewPr>
        <p:scale>
          <a:sx n="70" d="100"/>
          <a:sy n="70" d="100"/>
        </p:scale>
        <p:origin x="-2124" y="-12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BE"/>
          </a:p>
        </p:txBody>
      </p:sp>
      <p:sp>
        <p:nvSpPr>
          <p:cNvPr id="3" name="Espace réservé de la date 2"/>
          <p:cNvSpPr>
            <a:spLocks noGrp="1"/>
          </p:cNvSpPr>
          <p:nvPr>
            <p:ph type="dt" sz="quarter" idx="1"/>
          </p:nvPr>
        </p:nvSpPr>
        <p:spPr>
          <a:xfrm>
            <a:off x="3970938" y="0"/>
            <a:ext cx="303784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8CFCF4F-E7B9-4B8E-ADF6-9028043023D1}" type="datetime1">
              <a:rPr lang="fr-FR"/>
              <a:pPr>
                <a:defRPr/>
              </a:pPr>
              <a:t>15/05/2014</a:t>
            </a:fld>
            <a:endParaRPr lang="fr-BE"/>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970938" y="8829966"/>
            <a:ext cx="303784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79509CD-62CF-4D94-928B-D790620A6EA5}" type="slidenum">
              <a:rPr lang="fr-BE"/>
              <a:pPr>
                <a:defRPr/>
              </a:pPr>
              <a:t>‹#›</a:t>
            </a:fld>
            <a:endParaRPr lang="fr-BE"/>
          </a:p>
        </p:txBody>
      </p:sp>
    </p:spTree>
    <p:extLst>
      <p:ext uri="{BB962C8B-B14F-4D97-AF65-F5344CB8AC3E}">
        <p14:creationId xmlns:p14="http://schemas.microsoft.com/office/powerpoint/2010/main" val="2351169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BE"/>
          </a:p>
        </p:txBody>
      </p:sp>
      <p:sp>
        <p:nvSpPr>
          <p:cNvPr id="3" name="Espace réservé de la date 2"/>
          <p:cNvSpPr>
            <a:spLocks noGrp="1"/>
          </p:cNvSpPr>
          <p:nvPr>
            <p:ph type="dt" idx="1"/>
          </p:nvPr>
        </p:nvSpPr>
        <p:spPr>
          <a:xfrm>
            <a:off x="3970938" y="0"/>
            <a:ext cx="303784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15DB1AA2-2630-437E-B348-6E2E9750D163}" type="datetime1">
              <a:rPr lang="fr-FR"/>
              <a:pPr>
                <a:defRPr/>
              </a:pPr>
              <a:t>15/05/2014</a:t>
            </a:fld>
            <a:endParaRPr lang="fr-BE"/>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970938" y="8829966"/>
            <a:ext cx="303784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15D7753-1580-4264-89D1-13C02C8B185B}" type="slidenum">
              <a:rPr lang="fr-BE"/>
              <a:pPr>
                <a:defRPr/>
              </a:pPr>
              <a:t>‹#›</a:t>
            </a:fld>
            <a:endParaRPr lang="fr-BE"/>
          </a:p>
        </p:txBody>
      </p:sp>
    </p:spTree>
    <p:extLst>
      <p:ext uri="{BB962C8B-B14F-4D97-AF65-F5344CB8AC3E}">
        <p14:creationId xmlns:p14="http://schemas.microsoft.com/office/powerpoint/2010/main" val="19423476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5" y="0"/>
            <a:ext cx="9098089" cy="6858000"/>
          </a:xfrm>
          <a:prstGeom prst="rect">
            <a:avLst/>
          </a:prstGeom>
        </p:spPr>
      </p:pic>
      <p:sp>
        <p:nvSpPr>
          <p:cNvPr id="6" name="Title 4"/>
          <p:cNvSpPr>
            <a:spLocks noGrp="1"/>
          </p:cNvSpPr>
          <p:nvPr>
            <p:ph type="ctrTitle" hasCustomPrompt="1"/>
          </p:nvPr>
        </p:nvSpPr>
        <p:spPr bwMode="auto">
          <a:xfrm>
            <a:off x="611560" y="2530800"/>
            <a:ext cx="7929618" cy="857256"/>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a:defRPr b="1" baseline="0">
                <a:solidFill>
                  <a:schemeClr val="tx1"/>
                </a:solidFill>
                <a:latin typeface="+mj-lt"/>
              </a:defRPr>
            </a:lvl1pPr>
          </a:lstStyle>
          <a:p>
            <a:r>
              <a:rPr lang="en-GB" sz="4400" noProof="0" smtClean="0">
                <a:solidFill>
                  <a:schemeClr val="tx1"/>
                </a:solidFill>
                <a:ea typeface="ＭＳ Ｐゴシック"/>
                <a:cs typeface="ＭＳ Ｐゴシック"/>
              </a:rPr>
              <a:t>Cover title</a:t>
            </a:r>
          </a:p>
        </p:txBody>
      </p:sp>
      <p:sp>
        <p:nvSpPr>
          <p:cNvPr id="7" name="Text Placeholder 17"/>
          <p:cNvSpPr>
            <a:spLocks noGrp="1"/>
          </p:cNvSpPr>
          <p:nvPr>
            <p:ph type="body" sz="quarter" idx="12" hasCustomPrompt="1"/>
          </p:nvPr>
        </p:nvSpPr>
        <p:spPr>
          <a:xfrm>
            <a:off x="2178095" y="4941168"/>
            <a:ext cx="4770169" cy="936104"/>
          </a:xfrm>
          <a:prstGeom prst="rect">
            <a:avLst/>
          </a:prstGeom>
        </p:spPr>
        <p:txBody>
          <a:bodyPr/>
          <a:lstStyle>
            <a:lvl1pPr marL="0" indent="0" algn="ctr">
              <a:buFontTx/>
              <a:buNone/>
              <a:defRPr sz="2400" b="1" i="0" baseline="0">
                <a:solidFill>
                  <a:srgbClr val="000000"/>
                </a:solidFill>
              </a:defRPr>
            </a:lvl1pPr>
          </a:lstStyle>
          <a:p>
            <a:pPr lvl="0"/>
            <a:r>
              <a:rPr lang="en-GB" noProof="0" smtClean="0"/>
              <a:t>Name: ENTSOG representative</a:t>
            </a:r>
            <a:br>
              <a:rPr lang="en-GB" noProof="0" smtClean="0"/>
            </a:br>
            <a:r>
              <a:rPr lang="en-GB" noProof="0" smtClean="0"/>
              <a:t>Position: Adviser/EGM/President</a:t>
            </a:r>
            <a:endParaRPr lang="en-GB" noProof="0"/>
          </a:p>
        </p:txBody>
      </p:sp>
      <p:sp>
        <p:nvSpPr>
          <p:cNvPr id="8" name="Text Placeholder 19"/>
          <p:cNvSpPr>
            <a:spLocks noGrp="1"/>
          </p:cNvSpPr>
          <p:nvPr>
            <p:ph type="body" sz="quarter" idx="13" hasCustomPrompt="1"/>
          </p:nvPr>
        </p:nvSpPr>
        <p:spPr>
          <a:xfrm>
            <a:off x="1259632" y="3789363"/>
            <a:ext cx="6768752" cy="503733"/>
          </a:xfrm>
          <a:prstGeom prst="rect">
            <a:avLst/>
          </a:prstGeom>
        </p:spPr>
        <p:txBody>
          <a:bodyPr/>
          <a:lstStyle>
            <a:lvl1pPr marL="0" indent="0" algn="ctr">
              <a:buFontTx/>
              <a:buNone/>
              <a:defRPr sz="2800" b="1">
                <a:solidFill>
                  <a:schemeClr val="accent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dirty="0" smtClean="0"/>
              <a:t>Cover subtitle</a:t>
            </a:r>
            <a:endParaRPr lang="en-GB" noProof="0" dirty="0"/>
          </a:p>
        </p:txBody>
      </p:sp>
      <p:sp>
        <p:nvSpPr>
          <p:cNvPr id="9" name="Text Placeholder 21"/>
          <p:cNvSpPr>
            <a:spLocks noGrp="1"/>
          </p:cNvSpPr>
          <p:nvPr>
            <p:ph type="body" sz="quarter" idx="14" hasCustomPrompt="1"/>
          </p:nvPr>
        </p:nvSpPr>
        <p:spPr>
          <a:xfrm>
            <a:off x="3166492" y="6237289"/>
            <a:ext cx="2807568" cy="360064"/>
          </a:xfrm>
          <a:prstGeom prst="rect">
            <a:avLst/>
          </a:prstGeom>
        </p:spPr>
        <p:txBody>
          <a:bodyPr/>
          <a:lstStyle>
            <a:lvl1pPr marL="0" indent="0" algn="ctr">
              <a:buNone/>
              <a:defRPr sz="1800" b="1" baseline="0">
                <a:solidFill>
                  <a:srgbClr val="87888A"/>
                </a:solidFill>
              </a:defRPr>
            </a:lvl1pPr>
          </a:lstStyle>
          <a:p>
            <a:pPr lvl="0"/>
            <a:r>
              <a:rPr lang="en-GB" noProof="0" smtClean="0"/>
              <a:t>&lt;Place&gt; -- DD Month YYYY</a:t>
            </a:r>
            <a:endParaRPr lang="en-GB" noProof="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of presenta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3" name="Titre 1"/>
          <p:cNvSpPr>
            <a:spLocks noGrp="1"/>
          </p:cNvSpPr>
          <p:nvPr>
            <p:ph type="title" hasCustomPrompt="1"/>
          </p:nvPr>
        </p:nvSpPr>
        <p:spPr>
          <a:xfrm>
            <a:off x="2267744" y="4149079"/>
            <a:ext cx="4680520" cy="432049"/>
          </a:xfrm>
          <a:prstGeom prst="rect">
            <a:avLst/>
          </a:prstGeom>
        </p:spPr>
        <p:txBody>
          <a:bodyPr>
            <a:noAutofit/>
          </a:bodyPr>
          <a:lstStyle>
            <a:lvl1pPr algn="l">
              <a:defRPr sz="1200" b="0" baseline="0">
                <a:solidFill>
                  <a:srgbClr val="000000"/>
                </a:solidFill>
                <a:latin typeface="Calibri" pitchFamily="34" charset="0"/>
                <a:cs typeface="Arial" pitchFamily="34" charset="0"/>
              </a:defRPr>
            </a:lvl1pPr>
          </a:lstStyle>
          <a:p>
            <a:r>
              <a:rPr lang="en-GB" sz="1200" dirty="0" smtClean="0"/>
              <a:t>XY</a:t>
            </a:r>
            <a:br>
              <a:rPr lang="en-GB" sz="1200" dirty="0" smtClean="0"/>
            </a:br>
            <a:r>
              <a:rPr lang="en-GB" sz="1200" dirty="0" smtClean="0"/>
              <a:t>&lt;Position&gt;</a:t>
            </a:r>
            <a:endParaRPr lang="en-GB" noProof="0" dirty="0"/>
          </a:p>
        </p:txBody>
      </p:sp>
      <p:sp>
        <p:nvSpPr>
          <p:cNvPr id="5" name="Titre 1"/>
          <p:cNvSpPr txBox="1">
            <a:spLocks/>
          </p:cNvSpPr>
          <p:nvPr userDrawn="1"/>
        </p:nvSpPr>
        <p:spPr>
          <a:xfrm>
            <a:off x="468464" y="2348880"/>
            <a:ext cx="8280000" cy="540000"/>
          </a:xfrm>
          <a:prstGeom prst="rect">
            <a:avLst/>
          </a:prstGeom>
        </p:spPr>
        <p:txBody>
          <a:bodyPr>
            <a:noAutofit/>
          </a:bodyPr>
          <a:lstStyle>
            <a:lvl1pPr algn="ctr" rtl="0" eaLnBrk="0" fontAlgn="base" hangingPunct="0">
              <a:spcBef>
                <a:spcPct val="0"/>
              </a:spcBef>
              <a:spcAft>
                <a:spcPct val="0"/>
              </a:spcAft>
              <a:defRPr sz="3200" b="1" kern="1200" baseline="0">
                <a:solidFill>
                  <a:schemeClr val="tx1"/>
                </a:solidFill>
                <a:latin typeface="Calibri" pitchFamily="34" charset="0"/>
                <a:ea typeface="ＭＳ Ｐゴシック"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t>Thank You for Your Attention</a:t>
            </a:r>
            <a:endParaRPr lang="en-GB" dirty="0"/>
          </a:p>
        </p:txBody>
      </p:sp>
      <p:sp>
        <p:nvSpPr>
          <p:cNvPr id="7" name="Titre 1"/>
          <p:cNvSpPr txBox="1">
            <a:spLocks/>
          </p:cNvSpPr>
          <p:nvPr userDrawn="1"/>
        </p:nvSpPr>
        <p:spPr>
          <a:xfrm>
            <a:off x="2267744" y="4581128"/>
            <a:ext cx="4680520" cy="540000"/>
          </a:xfrm>
          <a:prstGeom prst="rect">
            <a:avLst/>
          </a:prstGeom>
        </p:spPr>
        <p:txBody>
          <a:bodyPr>
            <a:noAutofit/>
          </a:bodyPr>
          <a:lstStyle>
            <a:lvl1pPr algn="ctr" rtl="0" eaLnBrk="0" fontAlgn="base" hangingPunct="0">
              <a:spcBef>
                <a:spcPct val="0"/>
              </a:spcBef>
              <a:spcAft>
                <a:spcPct val="0"/>
              </a:spcAft>
              <a:defRPr sz="3200" b="1" kern="1200" baseline="0">
                <a:solidFill>
                  <a:schemeClr val="tx1"/>
                </a:solidFill>
                <a:latin typeface="Calibri" pitchFamily="34" charset="0"/>
                <a:ea typeface="ＭＳ Ｐゴシック"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1200" b="0" kern="1200" baseline="0" dirty="0" smtClean="0">
                <a:solidFill>
                  <a:srgbClr val="000000"/>
                </a:solidFill>
                <a:latin typeface="Calibri" pitchFamily="34" charset="0"/>
                <a:ea typeface="ＭＳ Ｐゴシック" charset="-128"/>
                <a:cs typeface="Arial" pitchFamily="34" charset="0"/>
              </a:rPr>
              <a:t>ENTSOG -- European Network of Transmission System Operators for Gas</a:t>
            </a:r>
            <a:br>
              <a:rPr lang="en-GB" sz="1200" b="0" kern="1200" baseline="0" dirty="0" smtClean="0">
                <a:solidFill>
                  <a:srgbClr val="000000"/>
                </a:solidFill>
                <a:latin typeface="Calibri" pitchFamily="34" charset="0"/>
                <a:ea typeface="ＭＳ Ｐゴシック" charset="-128"/>
                <a:cs typeface="Arial" pitchFamily="34" charset="0"/>
              </a:rPr>
            </a:br>
            <a:r>
              <a:rPr lang="en-GB" sz="1200" b="0" kern="1200" baseline="0" dirty="0" smtClean="0">
                <a:solidFill>
                  <a:srgbClr val="000000"/>
                </a:solidFill>
                <a:latin typeface="Calibri" pitchFamily="34" charset="0"/>
                <a:ea typeface="ＭＳ Ｐゴシック" charset="-128"/>
                <a:cs typeface="Arial" pitchFamily="34" charset="0"/>
              </a:rPr>
              <a:t>Avenue de </a:t>
            </a:r>
            <a:r>
              <a:rPr lang="en-GB" sz="1200" b="0" kern="1200" baseline="0" dirty="0" err="1" smtClean="0">
                <a:solidFill>
                  <a:srgbClr val="000000"/>
                </a:solidFill>
                <a:latin typeface="Calibri" pitchFamily="34" charset="0"/>
                <a:ea typeface="ＭＳ Ｐゴシック" charset="-128"/>
                <a:cs typeface="Arial" pitchFamily="34" charset="0"/>
              </a:rPr>
              <a:t>Cortenbergh</a:t>
            </a:r>
            <a:r>
              <a:rPr lang="en-GB" sz="1200" b="0" kern="1200" baseline="0" dirty="0" smtClean="0">
                <a:solidFill>
                  <a:srgbClr val="000000"/>
                </a:solidFill>
                <a:latin typeface="Calibri" pitchFamily="34" charset="0"/>
                <a:ea typeface="ＭＳ Ｐゴシック" charset="-128"/>
                <a:cs typeface="Arial" pitchFamily="34" charset="0"/>
              </a:rPr>
              <a:t> 100, B-1000 Brussels</a:t>
            </a:r>
            <a:endParaRPr lang="en-GB" sz="1200" b="0" kern="1200" baseline="0" dirty="0">
              <a:solidFill>
                <a:srgbClr val="000000"/>
              </a:solidFill>
              <a:latin typeface="Calibri" pitchFamily="34" charset="0"/>
              <a:ea typeface="ＭＳ Ｐゴシック" charset="-128"/>
              <a:cs typeface="Arial" pitchFamily="34" charset="0"/>
            </a:endParaRPr>
          </a:p>
        </p:txBody>
      </p:sp>
      <p:sp>
        <p:nvSpPr>
          <p:cNvPr id="8" name="Titre 1"/>
          <p:cNvSpPr txBox="1">
            <a:spLocks/>
          </p:cNvSpPr>
          <p:nvPr userDrawn="1"/>
        </p:nvSpPr>
        <p:spPr>
          <a:xfrm>
            <a:off x="2267744" y="5193256"/>
            <a:ext cx="4680520" cy="540000"/>
          </a:xfrm>
          <a:prstGeom prst="rect">
            <a:avLst/>
          </a:prstGeom>
        </p:spPr>
        <p:txBody>
          <a:bodyPr>
            <a:noAutofit/>
          </a:bodyPr>
          <a:lstStyle>
            <a:lvl1pPr algn="ctr" rtl="0" eaLnBrk="0" fontAlgn="base" hangingPunct="0">
              <a:spcBef>
                <a:spcPct val="0"/>
              </a:spcBef>
              <a:spcAft>
                <a:spcPct val="0"/>
              </a:spcAft>
              <a:defRPr sz="3200" b="1" kern="1200" baseline="0">
                <a:solidFill>
                  <a:schemeClr val="tx1"/>
                </a:solidFill>
                <a:latin typeface="Calibri" pitchFamily="34" charset="0"/>
                <a:ea typeface="ＭＳ Ｐゴシック"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1200" b="0" kern="1200" baseline="0" dirty="0" smtClean="0">
                <a:solidFill>
                  <a:srgbClr val="000000"/>
                </a:solidFill>
                <a:latin typeface="Calibri" pitchFamily="34" charset="0"/>
                <a:ea typeface="ＭＳ Ｐゴシック" charset="-128"/>
                <a:cs typeface="Arial" pitchFamily="34" charset="0"/>
              </a:rPr>
              <a:t>EML:</a:t>
            </a:r>
          </a:p>
          <a:p>
            <a:pPr algn="l"/>
            <a:r>
              <a:rPr lang="de-DE" sz="1200" b="0" kern="1200" baseline="0" dirty="0" smtClean="0">
                <a:solidFill>
                  <a:srgbClr val="000000"/>
                </a:solidFill>
                <a:latin typeface="Calibri" pitchFamily="34" charset="0"/>
                <a:ea typeface="ＭＳ Ｐゴシック" charset="-128"/>
                <a:cs typeface="Arial" pitchFamily="34" charset="0"/>
              </a:rPr>
              <a:t>WWW: </a:t>
            </a:r>
            <a:r>
              <a:rPr lang="de-DE" sz="1200" b="0" u="sng" kern="1200" baseline="0" dirty="0" smtClean="0">
                <a:solidFill>
                  <a:schemeClr val="tx1"/>
                </a:solidFill>
                <a:latin typeface="Calibri" pitchFamily="34" charset="0"/>
                <a:ea typeface="ＭＳ Ｐゴシック" charset="-128"/>
                <a:cs typeface="Arial" pitchFamily="34" charset="0"/>
              </a:rPr>
              <a:t>www.entsog.eu</a:t>
            </a:r>
            <a:endParaRPr lang="en-GB" sz="1200" b="0" u="sng" kern="1200" baseline="0" dirty="0">
              <a:solidFill>
                <a:schemeClr val="tx1"/>
              </a:solidFill>
              <a:latin typeface="Calibri" pitchFamily="34" charset="0"/>
              <a:ea typeface="ＭＳ Ｐゴシック" charset="-128"/>
              <a:cs typeface="Arial" pitchFamily="34" charset="0"/>
            </a:endParaRPr>
          </a:p>
        </p:txBody>
      </p:sp>
      <p:sp>
        <p:nvSpPr>
          <p:cNvPr id="13" name="Text Placeholder 12"/>
          <p:cNvSpPr>
            <a:spLocks noGrp="1"/>
          </p:cNvSpPr>
          <p:nvPr>
            <p:ph type="body" sz="quarter" idx="10" hasCustomPrompt="1"/>
          </p:nvPr>
        </p:nvSpPr>
        <p:spPr>
          <a:xfrm>
            <a:off x="2743225" y="5185767"/>
            <a:ext cx="1152054" cy="287933"/>
          </a:xfrm>
          <a:prstGeom prst="rect">
            <a:avLst/>
          </a:prstGeom>
        </p:spPr>
        <p:txBody>
          <a:bodyPr/>
          <a:lstStyle>
            <a:lvl1pPr marL="0" indent="0">
              <a:buNone/>
              <a:defRPr sz="1200" u="sng"/>
            </a:lvl1pPr>
            <a:lvl2pPr>
              <a:defRPr sz="1200"/>
            </a:lvl2pPr>
            <a:lvl3pPr>
              <a:defRPr sz="1200"/>
            </a:lvl3pPr>
            <a:lvl4pPr>
              <a:defRPr sz="1200"/>
            </a:lvl4pPr>
            <a:lvl5pPr>
              <a:defRPr sz="1200"/>
            </a:lvl5pPr>
          </a:lstStyle>
          <a:p>
            <a:pPr lvl="0"/>
            <a:r>
              <a:rPr lang="en-GB" noProof="0" smtClean="0"/>
              <a:t>x.y@entsog.eu</a:t>
            </a:r>
            <a:endParaRPr lang="en-GB" noProof="0"/>
          </a:p>
        </p:txBody>
      </p:sp>
    </p:spTree>
    <p:extLst>
      <p:ext uri="{BB962C8B-B14F-4D97-AF65-F5344CB8AC3E}">
        <p14:creationId xmlns:p14="http://schemas.microsoft.com/office/powerpoint/2010/main" val="1938665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ch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11"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graphicFrame>
        <p:nvGraphicFramePr>
          <p:cNvPr id="7" name="Table 6"/>
          <p:cNvGraphicFramePr>
            <a:graphicFrameLocks noGrp="1"/>
          </p:cNvGraphicFramePr>
          <p:nvPr userDrawn="1">
            <p:extLst>
              <p:ext uri="{D42A27DB-BD31-4B8C-83A1-F6EECF244321}">
                <p14:modId xmlns:p14="http://schemas.microsoft.com/office/powerpoint/2010/main" val="3912130545"/>
              </p:ext>
            </p:extLst>
          </p:nvPr>
        </p:nvGraphicFramePr>
        <p:xfrm>
          <a:off x="395536" y="548680"/>
          <a:ext cx="8064896" cy="5290064"/>
        </p:xfrm>
        <a:graphic>
          <a:graphicData uri="http://schemas.openxmlformats.org/drawingml/2006/table">
            <a:tbl>
              <a:tblPr firstRow="1" bandRow="1">
                <a:tableStyleId>{5C22544A-7EE6-4342-B048-85BDC9FD1C3A}</a:tableStyleId>
              </a:tblPr>
              <a:tblGrid>
                <a:gridCol w="2232248"/>
                <a:gridCol w="494030"/>
                <a:gridCol w="494030"/>
                <a:gridCol w="494030"/>
                <a:gridCol w="1178554"/>
                <a:gridCol w="1178554"/>
                <a:gridCol w="1993450"/>
              </a:tblGrid>
              <a:tr h="296752">
                <a:tc>
                  <a:txBody>
                    <a:bodyPr/>
                    <a:lstStyle/>
                    <a:p>
                      <a:r>
                        <a:rPr lang="en-GB" sz="1800" b="1" i="1" noProof="0" dirty="0" smtClean="0">
                          <a:solidFill>
                            <a:srgbClr val="1F4484"/>
                          </a:solidFill>
                        </a:rPr>
                        <a:t>ENTSOG</a:t>
                      </a:r>
                      <a:r>
                        <a:rPr lang="en-GB" sz="1800" b="1" i="1" baseline="0" noProof="0" dirty="0" smtClean="0">
                          <a:solidFill>
                            <a:srgbClr val="1F4484"/>
                          </a:solidFill>
                        </a:rPr>
                        <a:t> </a:t>
                      </a:r>
                      <a:r>
                        <a:rPr lang="en-GB" sz="1800" b="1" i="1" noProof="0" dirty="0" smtClean="0">
                          <a:solidFill>
                            <a:srgbClr val="1F4484"/>
                          </a:solidFill>
                        </a:rPr>
                        <a:t>Colour chart</a:t>
                      </a:r>
                      <a:endParaRPr lang="en-GB" sz="1800" b="1" i="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i="1" noProof="0" dirty="0" smtClean="0">
                          <a:solidFill>
                            <a:srgbClr val="1F4484"/>
                          </a:solidFill>
                        </a:rPr>
                        <a:t>R</a:t>
                      </a:r>
                      <a:endParaRPr lang="en-GB" sz="1800" b="1" i="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i="1" noProof="0" dirty="0" smtClean="0">
                          <a:solidFill>
                            <a:srgbClr val="1F4484"/>
                          </a:solidFill>
                        </a:rPr>
                        <a:t>G</a:t>
                      </a:r>
                      <a:endParaRPr lang="en-GB" sz="1800" b="1" i="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i="1" noProof="0" dirty="0" smtClean="0">
                          <a:solidFill>
                            <a:srgbClr val="1F4484"/>
                          </a:solidFill>
                        </a:rPr>
                        <a:t>B</a:t>
                      </a:r>
                      <a:endParaRPr lang="en-GB" sz="1800" b="1" i="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noProof="0" dirty="0" smtClean="0">
                          <a:solidFill>
                            <a:srgbClr val="1F4484"/>
                          </a:solidFill>
                        </a:rPr>
                        <a:t>CMYK</a:t>
                      </a:r>
                      <a:endParaRPr lang="en-GB" sz="1800" b="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noProof="0" dirty="0" smtClean="0">
                          <a:solidFill>
                            <a:srgbClr val="1F4484"/>
                          </a:solidFill>
                        </a:rPr>
                        <a:t>used in (eg. NeMo)</a:t>
                      </a:r>
                      <a:endParaRPr lang="en-GB" sz="1800" b="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4016">
                <a:tc>
                  <a:txBody>
                    <a:bodyPr/>
                    <a:lstStyle/>
                    <a:p>
                      <a:r>
                        <a:rPr lang="en-GB" sz="1400" b="1" baseline="0" noProof="0" dirty="0" smtClean="0">
                          <a:solidFill>
                            <a:srgbClr val="1F4484"/>
                          </a:solidFill>
                        </a:rPr>
                        <a:t>Dark Grey</a:t>
                      </a:r>
                      <a:endParaRPr lang="en-GB" sz="1400" b="1" baseline="0"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128</a:t>
                      </a:r>
                      <a:endParaRPr lang="en-GB" sz="1400" b="1" baseline="0"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130</a:t>
                      </a:r>
                      <a:endParaRPr lang="en-GB" sz="1400" b="1" baseline="0"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133</a:t>
                      </a:r>
                      <a:endParaRPr lang="en-GB" sz="1400" b="1" baseline="0"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0/0/0/60</a:t>
                      </a:r>
                      <a:endParaRPr lang="en-GB" sz="1400" b="1"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0828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1F4484"/>
                          </a:solidFill>
                          <a:latin typeface="+mn-lt"/>
                          <a:ea typeface="+mn-ea"/>
                          <a:cs typeface="+mn-cs"/>
                        </a:rPr>
                        <a:t>Presentation, (NP)</a:t>
                      </a:r>
                      <a:endParaRPr lang="en-GB" sz="1400" b="1" kern="1200" noProof="0" dirty="0" smtClean="0">
                        <a:solidFill>
                          <a:srgbClr val="1F4484"/>
                        </a:solidFill>
                        <a:latin typeface="+mn-lt"/>
                        <a:ea typeface="+mn-ea"/>
                        <a:cs typeface="+mn-cs"/>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144016">
                <a:tc>
                  <a:txBody>
                    <a:bodyPr/>
                    <a:lstStyle/>
                    <a:p>
                      <a:r>
                        <a:rPr lang="en-GB" sz="1400" b="1" baseline="0" noProof="0" dirty="0" smtClean="0">
                          <a:solidFill>
                            <a:srgbClr val="1F4484"/>
                          </a:solidFill>
                        </a:rPr>
                        <a:t>Grey</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191</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191</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191</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25/20/20/0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44016">
                <a:tc>
                  <a:txBody>
                    <a:bodyPr/>
                    <a:lstStyle/>
                    <a:p>
                      <a:r>
                        <a:rPr lang="en-GB" sz="1400" b="1" baseline="0" noProof="0" dirty="0" smtClean="0">
                          <a:solidFill>
                            <a:srgbClr val="1F4484"/>
                          </a:solidFill>
                        </a:rPr>
                        <a:t>Light Grey</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217</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217</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217</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14/10/11/0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44016">
                <a:tc>
                  <a:txBody>
                    <a:bodyPr/>
                    <a:lstStyle/>
                    <a:p>
                      <a:r>
                        <a:rPr lang="de-DE" sz="1400" b="1" baseline="0" noProof="0" dirty="0" smtClean="0">
                          <a:solidFill>
                            <a:srgbClr val="D9D9D9"/>
                          </a:solidFill>
                        </a:rPr>
                        <a:t>Grey</a:t>
                      </a:r>
                      <a:endParaRPr lang="en-GB" sz="1400" b="1" baseline="0"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baseline="0" noProof="0" dirty="0" smtClean="0">
                          <a:solidFill>
                            <a:srgbClr val="D9D9D9"/>
                          </a:solidFill>
                        </a:rPr>
                        <a:t>234</a:t>
                      </a:r>
                      <a:endParaRPr lang="en-GB" sz="1400" b="1" baseline="0"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baseline="0" noProof="0" dirty="0" smtClean="0">
                          <a:solidFill>
                            <a:srgbClr val="D9D9D9"/>
                          </a:solidFill>
                        </a:rPr>
                        <a:t>231</a:t>
                      </a:r>
                      <a:endParaRPr lang="en-GB" sz="1400" b="1" baseline="0"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baseline="0" noProof="0" dirty="0" smtClean="0">
                          <a:solidFill>
                            <a:srgbClr val="D9D9D9"/>
                          </a:solidFill>
                        </a:rPr>
                        <a:t>222</a:t>
                      </a:r>
                      <a:endParaRPr lang="en-GB" sz="1400" b="1" baseline="0"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baseline="0" noProof="0" dirty="0" smtClean="0">
                          <a:solidFill>
                            <a:srgbClr val="D9D9D9"/>
                          </a:solidFill>
                          <a:latin typeface="+mn-lt"/>
                          <a:ea typeface="+mn-ea"/>
                          <a:cs typeface="+mn-cs"/>
                        </a:rPr>
                        <a:t>7/6/11/0</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7DE"/>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en-GB" sz="1400" b="1" baseline="0" noProof="0" dirty="0" smtClean="0">
                          <a:solidFill>
                            <a:srgbClr val="1F4484"/>
                          </a:solidFill>
                        </a:rPr>
                        <a:t>Dark Blue (ENTSOG)</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31</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68</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132</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99/84/18/6</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484"/>
                    </a:solidFill>
                  </a:tcPr>
                </a:tc>
                <a:tc>
                  <a:txBody>
                    <a:bodyPr/>
                    <a:lstStyle/>
                    <a:p>
                      <a:r>
                        <a:rPr lang="de-DE" sz="1400" b="1" kern="1200" noProof="0" dirty="0" smtClean="0">
                          <a:solidFill>
                            <a:srgbClr val="1F4484"/>
                          </a:solidFill>
                          <a:latin typeface="+mn-lt"/>
                          <a:ea typeface="+mn-ea"/>
                          <a:cs typeface="+mn-cs"/>
                        </a:rPr>
                        <a:t>Presentation,</a:t>
                      </a:r>
                      <a:r>
                        <a:rPr lang="de-DE" sz="1400" b="1" kern="1200" baseline="0" noProof="0" dirty="0" smtClean="0">
                          <a:solidFill>
                            <a:srgbClr val="1F4484"/>
                          </a:solidFill>
                          <a:latin typeface="+mn-lt"/>
                          <a:ea typeface="+mn-ea"/>
                          <a:cs typeface="+mn-cs"/>
                        </a:rPr>
                        <a:t> (LNG)</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Blue</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19</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156</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216</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75/23/0/0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39C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D9D9D9"/>
                          </a:solidFill>
                          <a:latin typeface="+mn-lt"/>
                          <a:ea typeface="+mn-ea"/>
                          <a:cs typeface="+mn-cs"/>
                        </a:rPr>
                        <a:t>Cap. map</a:t>
                      </a:r>
                      <a:endParaRPr lang="en-GB" sz="1400" b="1" kern="1200" noProof="0" dirty="0" smtClean="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de-DE" sz="1400" b="1" noProof="0" dirty="0" smtClean="0">
                          <a:solidFill>
                            <a:srgbClr val="1F4484"/>
                          </a:solidFill>
                        </a:rPr>
                        <a:t>Blue</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62</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108</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164</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noProof="0" dirty="0" smtClean="0">
                          <a:solidFill>
                            <a:srgbClr val="1F4484"/>
                          </a:solidFill>
                          <a:latin typeface="+mn-lt"/>
                          <a:ea typeface="+mn-ea"/>
                          <a:cs typeface="+mn-cs"/>
                        </a:rPr>
                        <a:t>82/57/12/1</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E6CA4"/>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de-DE" sz="1400" b="1" noProof="0" dirty="0" smtClean="0">
                          <a:solidFill>
                            <a:srgbClr val="1F4484"/>
                          </a:solidFill>
                        </a:rPr>
                        <a:t>Middle Blue</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107</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149</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199</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noProof="0" dirty="0" smtClean="0">
                          <a:solidFill>
                            <a:srgbClr val="1F4484"/>
                          </a:solidFill>
                          <a:latin typeface="+mn-lt"/>
                          <a:ea typeface="+mn-ea"/>
                          <a:cs typeface="+mn-cs"/>
                        </a:rPr>
                        <a:t>0/34/4/0</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B95C7"/>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de-DE" sz="1400" b="1" noProof="0" dirty="0" smtClean="0">
                          <a:solidFill>
                            <a:srgbClr val="1F4484"/>
                          </a:solidFill>
                        </a:rPr>
                        <a:t>Light Blue</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177</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199</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225</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noProof="0" dirty="0" smtClean="0">
                          <a:solidFill>
                            <a:srgbClr val="1F4484"/>
                          </a:solidFill>
                          <a:latin typeface="+mn-lt"/>
                          <a:ea typeface="+mn-ea"/>
                          <a:cs typeface="+mn-cs"/>
                        </a:rPr>
                        <a:t>29/14/3/0</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1C7E1"/>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8080">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Bluish</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217</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233</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247</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noProof="0" dirty="0" smtClean="0">
                          <a:solidFill>
                            <a:srgbClr val="D9D9D9"/>
                          </a:solidFill>
                          <a:latin typeface="+mn-lt"/>
                          <a:ea typeface="+mn-ea"/>
                          <a:cs typeface="+mn-cs"/>
                        </a:rPr>
                        <a:t>13/3/0/0</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E9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D9D9D9"/>
                          </a:solidFill>
                          <a:latin typeface="+mn-lt"/>
                          <a:ea typeface="+mn-ea"/>
                          <a:cs typeface="+mn-cs"/>
                        </a:rPr>
                        <a:t>Cap. map</a:t>
                      </a:r>
                      <a:endParaRPr lang="en-GB" sz="1400" b="1" kern="1200" noProof="0" dirty="0" smtClean="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Dark Green</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130</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152</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36</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54/25/100/5</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29824"/>
                    </a:solidFill>
                  </a:tcPr>
                </a:tc>
                <a:tc>
                  <a:txBody>
                    <a:bodyPr/>
                    <a:lstStyle/>
                    <a:p>
                      <a:r>
                        <a:rPr lang="de-DE" sz="1400" b="1" kern="1200" noProof="0" dirty="0" smtClean="0">
                          <a:solidFill>
                            <a:srgbClr val="1F4484"/>
                          </a:solidFill>
                          <a:latin typeface="+mn-lt"/>
                          <a:ea typeface="+mn-ea"/>
                          <a:cs typeface="+mn-cs"/>
                        </a:rPr>
                        <a:t>Presentation, (Libya)</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Green</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128</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195</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66</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55/0/100/0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C342"/>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Middle Green</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159</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186</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44</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43/10/100/0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FBA2C"/>
                    </a:solidFill>
                  </a:tcPr>
                </a:tc>
                <a:tc>
                  <a:txBody>
                    <a:bodyPr/>
                    <a:lstStyle/>
                    <a:p>
                      <a:r>
                        <a:rPr lang="de-DE" sz="1400" b="1" kern="1200" noProof="0" dirty="0" smtClean="0">
                          <a:solidFill>
                            <a:srgbClr val="1F4484"/>
                          </a:solidFill>
                          <a:latin typeface="+mn-lt"/>
                          <a:ea typeface="+mn-ea"/>
                          <a:cs typeface="+mn-cs"/>
                        </a:rPr>
                        <a:t>Presentation, (Algeria)</a:t>
                      </a:r>
                      <a:r>
                        <a:rPr lang="de-DE" sz="1400" b="1" kern="1200" baseline="0" noProof="0" dirty="0" smtClean="0">
                          <a:solidFill>
                            <a:srgbClr val="1F4484"/>
                          </a:solidFill>
                          <a:latin typeface="+mn-lt"/>
                          <a:ea typeface="+mn-ea"/>
                          <a:cs typeface="+mn-cs"/>
                        </a:rPr>
                        <a:t> </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en-GB" sz="1400" b="1" baseline="0" noProof="0" dirty="0" smtClean="0">
                          <a:solidFill>
                            <a:srgbClr val="1F4484"/>
                          </a:solidFill>
                        </a:rPr>
                        <a:t>Green (ENTSOG)</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193</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213</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55</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29/1/96/0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1D537"/>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Greenish</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205</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228</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174</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21/0/40/0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E4AE"/>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de-DE" sz="1400" b="1" noProof="0" dirty="0" smtClean="0">
                          <a:solidFill>
                            <a:srgbClr val="1F4484"/>
                          </a:solidFill>
                        </a:rPr>
                        <a:t>Light</a:t>
                      </a:r>
                      <a:r>
                        <a:rPr lang="de-DE" sz="1400" b="1" baseline="0" noProof="0" dirty="0" smtClean="0">
                          <a:solidFill>
                            <a:srgbClr val="1F4484"/>
                          </a:solidFill>
                        </a:rPr>
                        <a:t> Purple</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dirty="0" smtClean="0">
                          <a:solidFill>
                            <a:srgbClr val="1F4484"/>
                          </a:solidFill>
                          <a:latin typeface="+mn-lt"/>
                          <a:ea typeface="+mn-ea"/>
                          <a:cs typeface="+mn-cs"/>
                        </a:rPr>
                        <a:t>141</a:t>
                      </a:r>
                      <a:endParaRPr lang="en-GB" sz="1400" b="1" kern="120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117</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171</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49/58/7/0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75A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1F4484"/>
                          </a:solidFill>
                          <a:latin typeface="+mn-lt"/>
                          <a:ea typeface="+mn-ea"/>
                          <a:cs typeface="+mn-cs"/>
                        </a:rPr>
                        <a:t>Presentation, (UGS)</a:t>
                      </a:r>
                      <a:endParaRPr lang="en-GB" sz="1400" b="1" kern="1200" noProof="0" dirty="0" smtClean="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Pink</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dirty="0" smtClean="0">
                          <a:solidFill>
                            <a:srgbClr val="D9D9D9"/>
                          </a:solidFill>
                          <a:latin typeface="+mn-lt"/>
                          <a:ea typeface="+mn-ea"/>
                          <a:cs typeface="+mn-cs"/>
                        </a:rPr>
                        <a:t>204</a:t>
                      </a:r>
                      <a:endParaRPr lang="en-GB" sz="1400" b="1" kern="1200" baseline="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72</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152</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17/86/1/0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489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D9D9D9"/>
                          </a:solidFill>
                          <a:latin typeface="+mn-lt"/>
                          <a:ea typeface="+mn-ea"/>
                          <a:cs typeface="+mn-cs"/>
                        </a:rPr>
                        <a:t>Cap. map</a:t>
                      </a:r>
                      <a:endParaRPr lang="en-GB" sz="1400" b="1" kern="1200" noProof="0" dirty="0" smtClean="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en-GB" sz="1400" b="1" baseline="0" noProof="0" dirty="0" smtClean="0">
                          <a:solidFill>
                            <a:srgbClr val="1F4484"/>
                          </a:solidFill>
                        </a:rPr>
                        <a:t>Red</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232</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38</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44</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2/98/93/0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262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1F4484"/>
                          </a:solidFill>
                          <a:latin typeface="+mn-lt"/>
                          <a:ea typeface="+mn-ea"/>
                          <a:cs typeface="+mn-cs"/>
                        </a:rPr>
                        <a:t>Presentation, (Russia)</a:t>
                      </a:r>
                      <a:endParaRPr lang="en-GB" sz="1400" b="1" kern="1200" noProof="0" dirty="0" smtClean="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Dark Orange</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1F4484"/>
                          </a:solidFill>
                          <a:latin typeface="+mn-lt"/>
                          <a:ea typeface="+mn-ea"/>
                          <a:cs typeface="+mn-cs"/>
                        </a:rPr>
                        <a:t>235</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1F4484"/>
                          </a:solidFill>
                          <a:latin typeface="+mn-lt"/>
                          <a:ea typeface="+mn-ea"/>
                          <a:cs typeface="+mn-cs"/>
                        </a:rPr>
                        <a:t>122</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1F4484"/>
                          </a:solidFill>
                          <a:latin typeface="+mn-lt"/>
                          <a:ea typeface="+mn-ea"/>
                          <a:cs typeface="+mn-cs"/>
                        </a:rPr>
                        <a:t>59</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4/64/87/0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7A3B"/>
                    </a:solidFill>
                  </a:tcPr>
                </a:tc>
                <a:tc>
                  <a:txBody>
                    <a:bodyPr/>
                    <a:lstStyle/>
                    <a:p>
                      <a:r>
                        <a:rPr lang="de-DE" sz="1400" b="1" kern="1200" noProof="0" dirty="0" smtClean="0">
                          <a:solidFill>
                            <a:srgbClr val="1F4484"/>
                          </a:solidFill>
                          <a:latin typeface="+mn-lt"/>
                          <a:ea typeface="+mn-ea"/>
                          <a:cs typeface="+mn-cs"/>
                        </a:rPr>
                        <a:t>Presentation, (Caspia)</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6712">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Orange</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249</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180</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41</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1/32/94/0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42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D9D9D9"/>
                          </a:solidFill>
                          <a:latin typeface="+mn-lt"/>
                          <a:ea typeface="+mn-ea"/>
                          <a:cs typeface="+mn-cs"/>
                        </a:rPr>
                        <a:t>Cap. map</a:t>
                      </a:r>
                      <a:endParaRPr lang="en-GB" sz="1400" b="1" kern="1200" noProof="0" dirty="0" smtClean="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Dark Yellow</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242</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202</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0</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6/18/100/0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A00"/>
                    </a:solidFill>
                  </a:tcPr>
                </a:tc>
                <a:tc>
                  <a:txBody>
                    <a:bodyPr/>
                    <a:lstStyle/>
                    <a:p>
                      <a:r>
                        <a:rPr lang="de-DE" sz="1400" b="1" kern="1200" noProof="0" dirty="0" smtClean="0">
                          <a:solidFill>
                            <a:srgbClr val="1F4484"/>
                          </a:solidFill>
                          <a:latin typeface="+mn-lt"/>
                          <a:ea typeface="+mn-ea"/>
                          <a:cs typeface="+mn-cs"/>
                        </a:rPr>
                        <a:t>Presentation, (Norway)</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Yellow</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248</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234</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50</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5/1/90/0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EA32"/>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30384">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Light Yellow</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251</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247</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194</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2/0/30/0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7C2"/>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9"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12"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dirty="0" smtClean="0"/>
              <a:t>Title</a:t>
            </a:r>
            <a:endParaRPr lang="en-GB" noProof="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9"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7" name="Titre 1"/>
          <p:cNvSpPr>
            <a:spLocks noGrp="1"/>
          </p:cNvSpPr>
          <p:nvPr>
            <p:ph type="title" hasCustomPrompt="1"/>
          </p:nvPr>
        </p:nvSpPr>
        <p:spPr>
          <a:xfrm>
            <a:off x="457200" y="2744984"/>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dirty="0" smtClean="0"/>
              <a:t>Chapter</a:t>
            </a:r>
            <a:endParaRPr lang="en-GB" noProof="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extLst>
      <p:ext uri="{BB962C8B-B14F-4D97-AF65-F5344CB8AC3E}">
        <p14:creationId xmlns:p14="http://schemas.microsoft.com/office/powerpoint/2010/main" val="141392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hift+Alt+right Arrow">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8"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7" name="Text Placeholder 7"/>
          <p:cNvSpPr>
            <a:spLocks noGrp="1"/>
          </p:cNvSpPr>
          <p:nvPr>
            <p:ph type="body" sz="quarter" idx="16" hasCustomPrompt="1"/>
          </p:nvPr>
        </p:nvSpPr>
        <p:spPr>
          <a:xfrm>
            <a:off x="455162" y="899195"/>
            <a:ext cx="8280920" cy="433000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3"/>
              </a:buClr>
              <a:buSzTx/>
              <a:buFontTx/>
              <a:buNone/>
              <a:tabLst/>
              <a:defRPr lang="en-GB" sz="2200" b="1" i="1" kern="100" noProof="0" smtClean="0">
                <a:solidFill>
                  <a:srgbClr val="000000"/>
                </a:solidFill>
                <a:latin typeface="+mn-lt"/>
                <a:sym typeface="Wingdings" pitchFamily="2" charset="2"/>
              </a:defRPr>
            </a:lvl1pPr>
            <a:lvl2pPr marL="171450" indent="-171450">
              <a:spcBef>
                <a:spcPts val="600"/>
              </a:spcBef>
              <a:buClr>
                <a:schemeClr val="accent3"/>
              </a:buClr>
              <a:buFont typeface="Calibri" pitchFamily="34" charset="0"/>
              <a:buChar char="&gt;"/>
              <a:defRPr sz="1800" baseline="0">
                <a:solidFill>
                  <a:srgbClr val="000000"/>
                </a:solidFill>
              </a:defRPr>
            </a:lvl2pPr>
            <a:lvl3pPr marL="400050" indent="-171450">
              <a:spcBef>
                <a:spcPts val="300"/>
              </a:spcBef>
              <a:buClr>
                <a:schemeClr val="accent3"/>
              </a:buClr>
              <a:buFont typeface="Wingdings" pitchFamily="2" charset="2"/>
              <a:buChar char="§"/>
              <a:defRPr sz="1800" baseline="0">
                <a:solidFill>
                  <a:srgbClr val="000000"/>
                </a:solidFill>
              </a:defRPr>
            </a:lvl3pPr>
            <a:lvl4pPr marL="628650" indent="-171450">
              <a:spcBef>
                <a:spcPts val="300"/>
              </a:spcBef>
              <a:buClr>
                <a:schemeClr val="accent3"/>
              </a:buClr>
              <a:buFont typeface="Courier New" pitchFamily="49" charset="0"/>
              <a:buChar char="o"/>
              <a:defRPr sz="1600">
                <a:solidFill>
                  <a:srgbClr val="000000"/>
                </a:solidFill>
              </a:defRPr>
            </a:lvl4pPr>
            <a:lvl5pPr marL="857250" indent="-171450">
              <a:spcBef>
                <a:spcPts val="300"/>
              </a:spcBef>
              <a:buClr>
                <a:schemeClr val="accent3"/>
              </a:buClr>
              <a:buFont typeface="Arial" pitchFamily="34" charset="0"/>
              <a:buChar char="-"/>
              <a:defRPr sz="1600">
                <a:solidFill>
                  <a:srgbClr val="000000"/>
                </a:solidFill>
              </a:defRPr>
            </a:lvl5pPr>
          </a:lstStyle>
          <a:p>
            <a:pPr marL="0" marR="0" lvl="0" indent="0" algn="l" defTabSz="914400" rtl="0" eaLnBrk="0" fontAlgn="base" latinLnBrk="0" hangingPunct="0">
              <a:lnSpc>
                <a:spcPct val="100000"/>
              </a:lnSpc>
              <a:spcBef>
                <a:spcPts val="0"/>
              </a:spcBef>
              <a:spcAft>
                <a:spcPct val="0"/>
              </a:spcAft>
              <a:buClr>
                <a:schemeClr val="accent3"/>
              </a:buClr>
              <a:buSzTx/>
              <a:buFontTx/>
              <a:buNone/>
              <a:tabLst/>
              <a:defRPr/>
            </a:pPr>
            <a:r>
              <a:rPr lang="en-GB" b="1" i="1" kern="100" noProof="0" dirty="0" smtClean="0">
                <a:solidFill>
                  <a:srgbClr val="000000"/>
                </a:solidFill>
                <a:latin typeface="+mj-lt"/>
              </a:rPr>
              <a:t>Diff. bullet levels with: Shift + Alt + </a:t>
            </a:r>
            <a:r>
              <a:rPr lang="en-GB" b="1" i="1" kern="100" noProof="0" dirty="0" err="1" smtClean="0">
                <a:solidFill>
                  <a:srgbClr val="000000"/>
                </a:solidFill>
                <a:latin typeface="+mj-lt"/>
              </a:rPr>
              <a:t>rightArrow</a:t>
            </a:r>
            <a:endParaRPr lang="en-GB" noProof="0" dirty="0" smtClean="0"/>
          </a:p>
          <a:p>
            <a:pPr lvl="1"/>
            <a:r>
              <a:rPr lang="de-DE" noProof="0" dirty="0" smtClean="0"/>
              <a:t>Second level (Calibri, 18, black)</a:t>
            </a:r>
            <a:endParaRPr lang="en-GB" noProof="0" dirty="0" smtClean="0"/>
          </a:p>
          <a:p>
            <a:pPr lvl="2"/>
            <a:r>
              <a:rPr lang="en-GB" noProof="0" dirty="0" smtClean="0"/>
              <a:t>Third level (Calibri, 18, black)</a:t>
            </a:r>
          </a:p>
          <a:p>
            <a:pPr lvl="3"/>
            <a:r>
              <a:rPr lang="en-GB" noProof="0" dirty="0" smtClean="0"/>
              <a:t>Fourth level (Calibri, 16, black)</a:t>
            </a:r>
          </a:p>
          <a:p>
            <a:pPr lvl="4"/>
            <a:r>
              <a:rPr lang="en-GB" noProof="0" dirty="0" smtClean="0"/>
              <a:t>Fifth level</a:t>
            </a:r>
          </a:p>
          <a:p>
            <a:pPr lvl="0"/>
            <a:endParaRPr lang="en-GB" noProof="0" dirty="0" smtClean="0"/>
          </a:p>
        </p:txBody>
      </p:sp>
      <p:sp>
        <p:nvSpPr>
          <p:cNvPr id="10"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dirty="0" smtClean="0"/>
              <a:t>Title</a:t>
            </a:r>
            <a:endParaRPr lang="en-GB" noProof="0" dirty="0"/>
          </a:p>
        </p:txBody>
      </p:sp>
      <p:sp>
        <p:nvSpPr>
          <p:cNvPr id="12" name="Text Placeholder 17"/>
          <p:cNvSpPr>
            <a:spLocks noGrp="1"/>
          </p:cNvSpPr>
          <p:nvPr>
            <p:ph type="body" sz="quarter" idx="14" hasCustomPrompt="1"/>
          </p:nvPr>
        </p:nvSpPr>
        <p:spPr>
          <a:xfrm>
            <a:off x="505644" y="5373216"/>
            <a:ext cx="8168079" cy="374571"/>
          </a:xfrm>
          <a:prstGeom prst="roundRect">
            <a:avLst/>
          </a:prstGeom>
          <a:noFill/>
          <a:ln w="50800" cap="rnd" cmpd="sng">
            <a:solidFill>
              <a:srgbClr val="B1C7E1"/>
            </a:solidFill>
            <a:prstDash val="solid"/>
            <a:miter lim="800000"/>
            <a:headEnd/>
            <a:tailEnd/>
          </a:ln>
          <a:scene3d>
            <a:camera prst="orthographicFront"/>
            <a:lightRig rig="threePt" dir="t">
              <a:rot lat="0" lon="0" rev="6600000"/>
            </a:lightRig>
          </a:scene3d>
          <a:sp3d>
            <a:bevelT/>
          </a:sp3d>
        </p:spPr>
        <p:txBody>
          <a:bodyPr>
            <a:spAutoFit/>
          </a:bodyPr>
          <a:lstStyle>
            <a:lvl1pPr marL="0" indent="0" algn="ctr">
              <a:buFontTx/>
              <a:buNone/>
              <a:defRPr lang="en-GB" sz="1600" i="1" dirty="0">
                <a:solidFill>
                  <a:schemeClr val="tx1"/>
                </a:solidFill>
                <a:ea typeface="+mn-ea"/>
                <a:cs typeface="Arial" pitchFamily="34" charset="0"/>
              </a:defRPr>
            </a:lvl1pPr>
          </a:lstStyle>
          <a:p>
            <a:pPr lvl="0" algn="ctr">
              <a:spcBef>
                <a:spcPct val="0"/>
              </a:spcBef>
            </a:pPr>
            <a:r>
              <a:rPr lang="en-GB" sz="1600" i="1" dirty="0" smtClean="0">
                <a:solidFill>
                  <a:srgbClr val="000000"/>
                </a:solidFill>
                <a:latin typeface="+mn-lt"/>
                <a:cs typeface="Arial" pitchFamily="34" charset="0"/>
              </a:rPr>
              <a:t>&lt;…&gt; (Calibri, Italic, 16, black, </a:t>
            </a:r>
            <a:r>
              <a:rPr lang="en-GB" sz="1600" i="1" dirty="0" err="1" smtClean="0">
                <a:solidFill>
                  <a:srgbClr val="000000"/>
                </a:solidFill>
                <a:latin typeface="+mn-lt"/>
                <a:cs typeface="Arial" pitchFamily="34" charset="0"/>
              </a:rPr>
              <a:t>center</a:t>
            </a:r>
            <a:r>
              <a:rPr lang="en-GB" sz="1600" i="1" dirty="0" smtClean="0">
                <a:solidFill>
                  <a:srgbClr val="000000"/>
                </a:solidFill>
                <a:latin typeface="+mn-lt"/>
                <a:cs typeface="Arial" pitchFamily="34" charset="0"/>
              </a:rPr>
              <a: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abulato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10"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9"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13" name="Text Placeholder 17"/>
          <p:cNvSpPr>
            <a:spLocks noGrp="1"/>
          </p:cNvSpPr>
          <p:nvPr>
            <p:ph type="body" sz="quarter" idx="14" hasCustomPrompt="1"/>
          </p:nvPr>
        </p:nvSpPr>
        <p:spPr>
          <a:xfrm>
            <a:off x="505644" y="5373216"/>
            <a:ext cx="8168079" cy="374571"/>
          </a:xfrm>
          <a:prstGeom prst="roundRect">
            <a:avLst/>
          </a:prstGeom>
          <a:noFill/>
          <a:ln w="50800" cmpd="sng">
            <a:solidFill>
              <a:srgbClr val="B1C7E1"/>
            </a:solidFill>
            <a:prstDash val="solid"/>
            <a:miter lim="800000"/>
            <a:headEnd/>
            <a:tailEnd/>
          </a:ln>
          <a:scene3d>
            <a:camera prst="orthographicFront"/>
            <a:lightRig rig="threePt" dir="t">
              <a:rot lat="0" lon="0" rev="6600000"/>
            </a:lightRig>
          </a:scene3d>
          <a:sp3d>
            <a:bevelT/>
          </a:sp3d>
        </p:spPr>
        <p:txBody>
          <a:bodyPr>
            <a:spAutoFit/>
          </a:bodyPr>
          <a:lstStyle>
            <a:lvl1pPr marL="0" indent="0" algn="ctr">
              <a:buFontTx/>
              <a:buNone/>
              <a:defRPr lang="en-GB" sz="1600" i="1" dirty="0">
                <a:solidFill>
                  <a:schemeClr val="tx1"/>
                </a:solidFill>
                <a:ea typeface="+mn-ea"/>
                <a:cs typeface="Arial" pitchFamily="34" charset="0"/>
              </a:defRPr>
            </a:lvl1pPr>
          </a:lstStyle>
          <a:p>
            <a:pPr lvl="0" algn="ctr">
              <a:spcBef>
                <a:spcPct val="0"/>
              </a:spcBef>
            </a:pPr>
            <a:r>
              <a:rPr lang="en-GB" sz="1600" i="1" dirty="0" smtClean="0">
                <a:solidFill>
                  <a:srgbClr val="000000"/>
                </a:solidFill>
                <a:latin typeface="+mn-lt"/>
                <a:cs typeface="Arial" pitchFamily="34" charset="0"/>
              </a:rPr>
              <a:t>&lt;…&gt; (Calibri, Italic, 16, black, </a:t>
            </a:r>
            <a:r>
              <a:rPr lang="en-GB" sz="1600" i="1" dirty="0" err="1" smtClean="0">
                <a:solidFill>
                  <a:srgbClr val="000000"/>
                </a:solidFill>
                <a:latin typeface="+mn-lt"/>
                <a:cs typeface="Arial" pitchFamily="34" charset="0"/>
              </a:rPr>
              <a:t>center</a:t>
            </a:r>
            <a:r>
              <a:rPr lang="en-GB" sz="1600" i="1" dirty="0" smtClean="0">
                <a:solidFill>
                  <a:srgbClr val="000000"/>
                </a:solidFill>
                <a:latin typeface="+mn-lt"/>
                <a:cs typeface="Arial" pitchFamily="34" charset="0"/>
              </a:rPr>
              <a:t>)</a:t>
            </a:r>
          </a:p>
        </p:txBody>
      </p:sp>
      <p:sp>
        <p:nvSpPr>
          <p:cNvPr id="14" name="Text Placeholder 7"/>
          <p:cNvSpPr>
            <a:spLocks noGrp="1"/>
          </p:cNvSpPr>
          <p:nvPr>
            <p:ph type="body" sz="quarter" idx="16" hasCustomPrompt="1"/>
          </p:nvPr>
        </p:nvSpPr>
        <p:spPr>
          <a:xfrm>
            <a:off x="455162" y="1412776"/>
            <a:ext cx="8280920" cy="3816424"/>
          </a:xfrm>
          <a:prstGeom prst="rect">
            <a:avLst/>
          </a:prstGeom>
        </p:spPr>
        <p:txBody>
          <a:bodyPr/>
          <a:lstStyle>
            <a:lvl1pPr marL="171450" indent="-171450">
              <a:spcBef>
                <a:spcPts val="600"/>
              </a:spcBef>
              <a:buClr>
                <a:schemeClr val="accent3"/>
              </a:buClr>
              <a:buFont typeface="Calibri" pitchFamily="34" charset="0"/>
              <a:buChar char="&gt;"/>
              <a:defRPr sz="1800" baseline="0">
                <a:solidFill>
                  <a:srgbClr val="000000"/>
                </a:solidFill>
                <a:sym typeface="Wingdings" pitchFamily="2" charset="2"/>
              </a:defRPr>
            </a:lvl1pPr>
            <a:lvl2pPr marL="400050" indent="-171450">
              <a:spcBef>
                <a:spcPts val="300"/>
              </a:spcBef>
              <a:buClr>
                <a:schemeClr val="accent3"/>
              </a:buClr>
              <a:buFont typeface="Wingdings" pitchFamily="2" charset="2"/>
              <a:buChar char="§"/>
              <a:defRPr sz="1800" baseline="0">
                <a:solidFill>
                  <a:srgbClr val="000000"/>
                </a:solidFill>
              </a:defRPr>
            </a:lvl2pPr>
            <a:lvl3pPr marL="628650" indent="-171450">
              <a:spcBef>
                <a:spcPts val="300"/>
              </a:spcBef>
              <a:buClr>
                <a:schemeClr val="accent3"/>
              </a:buClr>
              <a:buFont typeface="Courier New" pitchFamily="49" charset="0"/>
              <a:buChar char="o"/>
              <a:defRPr sz="1600" baseline="0">
                <a:solidFill>
                  <a:srgbClr val="000000"/>
                </a:solidFill>
              </a:defRPr>
            </a:lvl3pPr>
            <a:lvl4pPr marL="857250" indent="-171450">
              <a:spcBef>
                <a:spcPts val="300"/>
              </a:spcBef>
              <a:buClr>
                <a:schemeClr val="accent3"/>
              </a:buClr>
              <a:defRPr sz="1600">
                <a:solidFill>
                  <a:srgbClr val="000000"/>
                </a:solidFill>
              </a:defRPr>
            </a:lvl4pPr>
            <a:lvl5pPr>
              <a:defRPr>
                <a:solidFill>
                  <a:srgbClr val="000000"/>
                </a:solidFill>
              </a:defRPr>
            </a:lvl5pPr>
          </a:lstStyle>
          <a:p>
            <a:pPr lvl="0"/>
            <a:r>
              <a:rPr lang="en-GB" noProof="0" dirty="0" smtClean="0"/>
              <a:t>Diff. bullet levels with “tabulator”</a:t>
            </a:r>
          </a:p>
          <a:p>
            <a:pPr lvl="1"/>
            <a:r>
              <a:rPr lang="en-GB" noProof="0" dirty="0" smtClean="0"/>
              <a:t>Third level (Calibri, 18, black)</a:t>
            </a:r>
          </a:p>
          <a:p>
            <a:pPr lvl="2"/>
            <a:r>
              <a:rPr lang="en-GB" noProof="0" dirty="0" smtClean="0"/>
              <a:t>Fourth level (Calibri, 16, black)</a:t>
            </a:r>
          </a:p>
          <a:p>
            <a:pPr lvl="3"/>
            <a:r>
              <a:rPr lang="en-GB" noProof="0" dirty="0" smtClean="0"/>
              <a:t>Fifth level</a:t>
            </a:r>
          </a:p>
        </p:txBody>
      </p:sp>
      <p:sp>
        <p:nvSpPr>
          <p:cNvPr id="15" name="Text Placeholder 17"/>
          <p:cNvSpPr>
            <a:spLocks noGrp="1"/>
          </p:cNvSpPr>
          <p:nvPr>
            <p:ph type="body" sz="quarter" idx="13" hasCustomPrompt="1"/>
          </p:nvPr>
        </p:nvSpPr>
        <p:spPr>
          <a:xfrm>
            <a:off x="458019" y="900073"/>
            <a:ext cx="8281169" cy="440695"/>
          </a:xfrm>
          <a:prstGeom prst="rect">
            <a:avLst/>
          </a:prstGeom>
        </p:spPr>
        <p:txBody>
          <a:bodyPr/>
          <a:lstStyle>
            <a:lvl1pPr marL="0" indent="0" algn="l">
              <a:lnSpc>
                <a:spcPct val="100000"/>
              </a:lnSpc>
              <a:spcBef>
                <a:spcPts val="0"/>
              </a:spcBef>
              <a:buClr>
                <a:schemeClr val="accent3"/>
              </a:buClr>
              <a:buFontTx/>
              <a:buNone/>
              <a:defRPr lang="en-GB" sz="2200" b="1" i="1" kern="100" smtClean="0">
                <a:solidFill>
                  <a:srgbClr val="000000"/>
                </a:solidFill>
              </a:defRPr>
            </a:lvl1pPr>
            <a:lvl2pPr marL="0" marR="0" indent="-285750" algn="l" defTabSz="914400" rtl="0" eaLnBrk="0" fontAlgn="base" latinLnBrk="0" hangingPunct="0">
              <a:lnSpc>
                <a:spcPct val="100000"/>
              </a:lnSpc>
              <a:spcBef>
                <a:spcPts val="0"/>
              </a:spcBef>
              <a:spcAft>
                <a:spcPct val="0"/>
              </a:spcAft>
              <a:buClr>
                <a:srgbClr val="CBD300"/>
              </a:buClr>
              <a:buSzPct val="130000"/>
              <a:buFont typeface="Wingdings" pitchFamily="2" charset="2"/>
              <a:buChar char="v"/>
              <a:tabLst/>
              <a:defRPr/>
            </a:lvl2pPr>
            <a:lvl3pPr marL="914400" indent="0">
              <a:lnSpc>
                <a:spcPct val="100000"/>
              </a:lnSpc>
              <a:spcBef>
                <a:spcPts val="0"/>
              </a:spcBef>
              <a:buFontTx/>
              <a:buNone/>
              <a:defRPr sz="1600"/>
            </a:lvl3pPr>
          </a:lstStyle>
          <a:p>
            <a:r>
              <a:rPr lang="en-GB" b="1" i="1" kern="100" dirty="0" smtClean="0">
                <a:solidFill>
                  <a:srgbClr val="000000"/>
                </a:solidFill>
                <a:latin typeface="+mj-lt"/>
              </a:rPr>
              <a:t>First Level (Calibri, </a:t>
            </a:r>
            <a:r>
              <a:rPr lang="en-GB" b="1" i="1" kern="100" dirty="0" err="1" smtClean="0">
                <a:solidFill>
                  <a:srgbClr val="000000"/>
                </a:solidFill>
                <a:latin typeface="+mj-lt"/>
              </a:rPr>
              <a:t>Bold+Italic</a:t>
            </a:r>
            <a:r>
              <a:rPr lang="en-GB" b="1" i="1" kern="100" dirty="0" smtClean="0">
                <a:solidFill>
                  <a:srgbClr val="000000"/>
                </a:solidFill>
                <a:latin typeface="+mj-lt"/>
              </a:rPr>
              <a:t>, 22, black)</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Chart: Tabulat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2" name="Titre 1"/>
          <p:cNvSpPr>
            <a:spLocks noGrp="1"/>
          </p:cNvSpPr>
          <p:nvPr>
            <p:ph type="title" hasCustomPrompt="1"/>
          </p:nvPr>
        </p:nvSpPr>
        <p:spPr>
          <a:xfrm>
            <a:off x="457200" y="259200"/>
            <a:ext cx="8280000" cy="540000"/>
          </a:xfrm>
          <a:prstGeom prst="rect">
            <a:avLst/>
          </a:prstGeom>
        </p:spPr>
        <p:txBody>
          <a:bodyPr>
            <a:noAutofit/>
          </a:bodyPr>
          <a:lstStyle>
            <a:lvl1pPr algn="ct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11"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4" name="Chart Placeholder 3"/>
          <p:cNvSpPr>
            <a:spLocks noGrp="1"/>
          </p:cNvSpPr>
          <p:nvPr>
            <p:ph type="chart" sz="quarter" idx="13"/>
          </p:nvPr>
        </p:nvSpPr>
        <p:spPr>
          <a:xfrm>
            <a:off x="4932040" y="1700808"/>
            <a:ext cx="3816424" cy="4205039"/>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pitchFamily="34" charset="0"/>
              <a:buNone/>
              <a:tabLst/>
              <a:defRPr lang="en-GB" sz="2200" b="1" i="1" u="none" strike="noStrike" kern="1200" baseline="0" noProof="0">
                <a:solidFill>
                  <a:prstClr val="black"/>
                </a:solidFill>
                <a:effectLst/>
                <a:latin typeface="+mj-lt"/>
                <a:ea typeface="+mn-ea"/>
                <a:cs typeface="+mn-cs"/>
              </a:defRPr>
            </a:lvl1pPr>
          </a:lstStyle>
          <a:p>
            <a:r>
              <a:rPr lang="en-US" smtClean="0"/>
              <a:t>Click icon to add chart</a:t>
            </a:r>
            <a:endParaRPr lang="en-GB" dirty="0"/>
          </a:p>
        </p:txBody>
      </p:sp>
      <p:sp>
        <p:nvSpPr>
          <p:cNvPr id="10" name="Text Placeholder 7"/>
          <p:cNvSpPr>
            <a:spLocks noGrp="1"/>
          </p:cNvSpPr>
          <p:nvPr>
            <p:ph type="body" sz="quarter" idx="16" hasCustomPrompt="1"/>
          </p:nvPr>
        </p:nvSpPr>
        <p:spPr>
          <a:xfrm>
            <a:off x="455162" y="1700807"/>
            <a:ext cx="4417762" cy="4205039"/>
          </a:xfrm>
          <a:prstGeom prst="rect">
            <a:avLst/>
          </a:prstGeom>
        </p:spPr>
        <p:txBody>
          <a:bodyPr/>
          <a:lstStyle>
            <a:lvl1pPr marL="171450" indent="-171450">
              <a:spcBef>
                <a:spcPts val="600"/>
              </a:spcBef>
              <a:buClr>
                <a:schemeClr val="accent3"/>
              </a:buClr>
              <a:buFont typeface="Calibri" pitchFamily="34" charset="0"/>
              <a:buChar char="&gt;"/>
              <a:defRPr sz="1800" baseline="0">
                <a:solidFill>
                  <a:srgbClr val="000000"/>
                </a:solidFill>
              </a:defRPr>
            </a:lvl1pPr>
            <a:lvl2pPr marL="400050" indent="-171450">
              <a:spcBef>
                <a:spcPts val="300"/>
              </a:spcBef>
              <a:buClr>
                <a:schemeClr val="accent3"/>
              </a:buClr>
              <a:buFont typeface="Wingdings" pitchFamily="2" charset="2"/>
              <a:buChar char="§"/>
              <a:defRPr lang="en-US" sz="1800" kern="1200" baseline="0" dirty="0" smtClean="0">
                <a:solidFill>
                  <a:srgbClr val="000000"/>
                </a:solidFill>
                <a:latin typeface="+mn-lt"/>
                <a:ea typeface="ＭＳ Ｐゴシック" pitchFamily="-111" charset="-128"/>
                <a:cs typeface="ＭＳ Ｐゴシック"/>
              </a:defRPr>
            </a:lvl2pPr>
            <a:lvl3pPr marL="628650" indent="-171450">
              <a:spcBef>
                <a:spcPts val="300"/>
              </a:spcBef>
              <a:buClr>
                <a:schemeClr val="accent3"/>
              </a:buClr>
              <a:buFont typeface="Courier New" pitchFamily="49" charset="0"/>
              <a:buChar char="o"/>
              <a:defRPr sz="1600" baseline="0">
                <a:solidFill>
                  <a:srgbClr val="000000"/>
                </a:solidFill>
              </a:defRPr>
            </a:lvl3pPr>
            <a:lvl4pPr marL="857250" indent="-171450">
              <a:spcBef>
                <a:spcPts val="300"/>
              </a:spcBef>
              <a:buClr>
                <a:schemeClr val="accent3"/>
              </a:buClr>
              <a:defRPr sz="1600">
                <a:solidFill>
                  <a:srgbClr val="000000"/>
                </a:solidFill>
              </a:defRPr>
            </a:lvl4pPr>
            <a:lvl5pPr>
              <a:defRPr>
                <a:solidFill>
                  <a:srgbClr val="000000"/>
                </a:solidFill>
              </a:defRPr>
            </a:lvl5pPr>
          </a:lstStyle>
          <a:p>
            <a:pPr lvl="0"/>
            <a:r>
              <a:rPr lang="en-US" dirty="0" smtClean="0"/>
              <a:t>Diff. bullet levels with “tabulator”</a:t>
            </a:r>
          </a:p>
          <a:p>
            <a:pPr lvl="1"/>
            <a:r>
              <a:rPr lang="en-US" dirty="0" smtClean="0"/>
              <a:t>Third level (Calibri, 18, black)</a:t>
            </a:r>
          </a:p>
          <a:p>
            <a:pPr lvl="2"/>
            <a:r>
              <a:rPr lang="en-US" dirty="0" smtClean="0"/>
              <a:t>Fourth level (Calibri, 16, black)</a:t>
            </a:r>
          </a:p>
          <a:p>
            <a:pPr lvl="3"/>
            <a:r>
              <a:rPr lang="en-US" dirty="0" smtClean="0"/>
              <a:t>Fifth level</a:t>
            </a:r>
          </a:p>
        </p:txBody>
      </p:sp>
      <p:sp>
        <p:nvSpPr>
          <p:cNvPr id="12" name="Text Placeholder 17"/>
          <p:cNvSpPr>
            <a:spLocks noGrp="1"/>
          </p:cNvSpPr>
          <p:nvPr>
            <p:ph type="body" sz="quarter" idx="17" hasCustomPrompt="1"/>
          </p:nvPr>
        </p:nvSpPr>
        <p:spPr>
          <a:xfrm>
            <a:off x="458019" y="900073"/>
            <a:ext cx="4417895" cy="728727"/>
          </a:xfrm>
          <a:prstGeom prst="rect">
            <a:avLst/>
          </a:prstGeom>
        </p:spPr>
        <p:txBody>
          <a:bodyPr/>
          <a:lstStyle>
            <a:lvl1pPr marL="0" indent="0" algn="l">
              <a:lnSpc>
                <a:spcPct val="100000"/>
              </a:lnSpc>
              <a:spcBef>
                <a:spcPts val="0"/>
              </a:spcBef>
              <a:buClr>
                <a:schemeClr val="accent3"/>
              </a:buClr>
              <a:buFontTx/>
              <a:buNone/>
              <a:defRPr lang="en-GB" sz="2200" b="1" i="1" kern="100" smtClean="0">
                <a:solidFill>
                  <a:srgbClr val="000000"/>
                </a:solidFill>
              </a:defRPr>
            </a:lvl1pPr>
            <a:lvl2pPr marL="0" marR="0" indent="-285750" algn="l" defTabSz="914400" rtl="0" eaLnBrk="0" fontAlgn="base" latinLnBrk="0" hangingPunct="0">
              <a:lnSpc>
                <a:spcPct val="100000"/>
              </a:lnSpc>
              <a:spcBef>
                <a:spcPts val="0"/>
              </a:spcBef>
              <a:spcAft>
                <a:spcPct val="0"/>
              </a:spcAft>
              <a:buClr>
                <a:srgbClr val="CBD300"/>
              </a:buClr>
              <a:buSzPct val="130000"/>
              <a:buFont typeface="Wingdings" pitchFamily="2" charset="2"/>
              <a:buChar char="v"/>
              <a:tabLst/>
              <a:defRPr/>
            </a:lvl2pPr>
            <a:lvl3pPr marL="914400" indent="0">
              <a:lnSpc>
                <a:spcPct val="100000"/>
              </a:lnSpc>
              <a:spcBef>
                <a:spcPts val="0"/>
              </a:spcBef>
              <a:buFontTx/>
              <a:buNone/>
              <a:defRPr sz="1600"/>
            </a:lvl3pPr>
          </a:lstStyle>
          <a:p>
            <a:r>
              <a:rPr lang="en-GB" b="1" i="1" kern="100" dirty="0" smtClean="0">
                <a:solidFill>
                  <a:srgbClr val="000000"/>
                </a:solidFill>
                <a:latin typeface="+mj-lt"/>
              </a:rPr>
              <a:t>First Level (Calibri, </a:t>
            </a:r>
            <a:r>
              <a:rPr lang="en-GB" b="1" i="1" kern="100" dirty="0" err="1" smtClean="0">
                <a:solidFill>
                  <a:srgbClr val="000000"/>
                </a:solidFill>
                <a:latin typeface="+mj-lt"/>
              </a:rPr>
              <a:t>Bold+Italic</a:t>
            </a:r>
            <a:r>
              <a:rPr lang="en-GB" b="1" i="1" kern="100" dirty="0" smtClean="0">
                <a:solidFill>
                  <a:srgbClr val="000000"/>
                </a:solidFill>
                <a:latin typeface="+mj-lt"/>
              </a:rPr>
              <a:t>, 22, black)</a:t>
            </a:r>
          </a:p>
        </p:txBody>
      </p:sp>
      <p:sp>
        <p:nvSpPr>
          <p:cNvPr id="14" name="Text Placeholder 17"/>
          <p:cNvSpPr>
            <a:spLocks noGrp="1"/>
          </p:cNvSpPr>
          <p:nvPr>
            <p:ph type="body" sz="quarter" idx="18" hasCustomPrompt="1"/>
          </p:nvPr>
        </p:nvSpPr>
        <p:spPr>
          <a:xfrm>
            <a:off x="4932041" y="889670"/>
            <a:ext cx="3816424" cy="728727"/>
          </a:xfrm>
          <a:prstGeom prst="rect">
            <a:avLst/>
          </a:prstGeom>
        </p:spPr>
        <p:txBody>
          <a:bodyPr/>
          <a:lstStyle>
            <a:lvl1pPr marL="0" indent="0" algn="ctr">
              <a:lnSpc>
                <a:spcPct val="100000"/>
              </a:lnSpc>
              <a:spcBef>
                <a:spcPts val="0"/>
              </a:spcBef>
              <a:buClr>
                <a:schemeClr val="accent3"/>
              </a:buClr>
              <a:buFontTx/>
              <a:buNone/>
              <a:defRPr lang="en-GB" sz="2200" b="1" i="1" kern="100" smtClean="0">
                <a:solidFill>
                  <a:srgbClr val="000000"/>
                </a:solidFill>
              </a:defRPr>
            </a:lvl1pPr>
            <a:lvl2pPr marL="0" marR="0" indent="-285750" algn="l" defTabSz="914400" rtl="0" eaLnBrk="0" fontAlgn="base" latinLnBrk="0" hangingPunct="0">
              <a:lnSpc>
                <a:spcPct val="100000"/>
              </a:lnSpc>
              <a:spcBef>
                <a:spcPts val="0"/>
              </a:spcBef>
              <a:spcAft>
                <a:spcPct val="0"/>
              </a:spcAft>
              <a:buClr>
                <a:srgbClr val="CBD300"/>
              </a:buClr>
              <a:buSzPct val="130000"/>
              <a:buFont typeface="Wingdings" pitchFamily="2" charset="2"/>
              <a:buChar char="v"/>
              <a:tabLst/>
              <a:defRPr/>
            </a:lvl2pPr>
            <a:lvl3pPr marL="914400" indent="0">
              <a:lnSpc>
                <a:spcPct val="100000"/>
              </a:lnSpc>
              <a:spcBef>
                <a:spcPts val="0"/>
              </a:spcBef>
              <a:buFontTx/>
              <a:buNone/>
              <a:defRPr sz="1600"/>
            </a:lvl3pPr>
          </a:lstStyle>
          <a:p>
            <a:r>
              <a:rPr lang="en-GB" b="1" i="1" kern="100" dirty="0" smtClean="0">
                <a:solidFill>
                  <a:srgbClr val="000000"/>
                </a:solidFill>
                <a:latin typeface="+mj-lt"/>
              </a:rPr>
              <a:t>Chart Title </a:t>
            </a:r>
            <a:br>
              <a:rPr lang="en-GB" b="1" i="1" kern="100" dirty="0" smtClean="0">
                <a:solidFill>
                  <a:srgbClr val="000000"/>
                </a:solidFill>
                <a:latin typeface="+mj-lt"/>
              </a:rPr>
            </a:br>
            <a:r>
              <a:rPr lang="en-GB" b="1" i="1" kern="100" dirty="0" smtClean="0">
                <a:solidFill>
                  <a:srgbClr val="000000"/>
                </a:solidFill>
                <a:latin typeface="+mj-lt"/>
              </a:rPr>
              <a:t>(Calibri, </a:t>
            </a:r>
            <a:r>
              <a:rPr lang="en-GB" b="1" i="1" kern="100" dirty="0" err="1" smtClean="0">
                <a:solidFill>
                  <a:srgbClr val="000000"/>
                </a:solidFill>
                <a:latin typeface="+mj-lt"/>
              </a:rPr>
              <a:t>Bold+Italic</a:t>
            </a:r>
            <a:r>
              <a:rPr lang="en-GB" b="1" i="1" kern="100" dirty="0" smtClean="0">
                <a:solidFill>
                  <a:srgbClr val="000000"/>
                </a:solidFill>
                <a:latin typeface="+mj-lt"/>
              </a:rPr>
              <a:t>, 22, black)</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extLst>
      <p:ext uri="{BB962C8B-B14F-4D97-AF65-F5344CB8AC3E}">
        <p14:creationId xmlns:p14="http://schemas.microsoft.com/office/powerpoint/2010/main" val="11251495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10"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9"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15" name="Chart Placeholder 3"/>
          <p:cNvSpPr>
            <a:spLocks noGrp="1"/>
          </p:cNvSpPr>
          <p:nvPr>
            <p:ph type="chart" sz="quarter" idx="13"/>
          </p:nvPr>
        </p:nvSpPr>
        <p:spPr>
          <a:xfrm>
            <a:off x="458019" y="1700808"/>
            <a:ext cx="8280920" cy="4205039"/>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pitchFamily="34" charset="0"/>
              <a:buNone/>
              <a:tabLst/>
              <a:defRPr lang="en-GB" sz="2200" b="1" i="1" u="none" strike="noStrike" kern="1200" baseline="0" noProof="0">
                <a:solidFill>
                  <a:prstClr val="black"/>
                </a:solidFill>
                <a:effectLst/>
                <a:latin typeface="+mj-lt"/>
                <a:ea typeface="+mn-ea"/>
                <a:cs typeface="+mn-cs"/>
              </a:defRPr>
            </a:lvl1pPr>
          </a:lstStyle>
          <a:p>
            <a:r>
              <a:rPr lang="en-US" smtClean="0"/>
              <a:t>Click icon to add chart</a:t>
            </a:r>
            <a:endParaRPr lang="en-GB" dirty="0"/>
          </a:p>
        </p:txBody>
      </p:sp>
      <p:sp>
        <p:nvSpPr>
          <p:cNvPr id="16" name="Text Placeholder 17"/>
          <p:cNvSpPr>
            <a:spLocks noGrp="1"/>
          </p:cNvSpPr>
          <p:nvPr>
            <p:ph type="body" sz="quarter" idx="18" hasCustomPrompt="1"/>
          </p:nvPr>
        </p:nvSpPr>
        <p:spPr>
          <a:xfrm>
            <a:off x="458020" y="889670"/>
            <a:ext cx="8280920" cy="728727"/>
          </a:xfrm>
          <a:prstGeom prst="rect">
            <a:avLst/>
          </a:prstGeom>
        </p:spPr>
        <p:txBody>
          <a:bodyPr/>
          <a:lstStyle>
            <a:lvl1pPr marL="0" indent="0" algn="ctr">
              <a:lnSpc>
                <a:spcPct val="100000"/>
              </a:lnSpc>
              <a:spcBef>
                <a:spcPts val="0"/>
              </a:spcBef>
              <a:buClr>
                <a:schemeClr val="accent3"/>
              </a:buClr>
              <a:buFontTx/>
              <a:buNone/>
              <a:defRPr lang="en-GB" sz="2200" b="1" i="1" kern="100" smtClean="0">
                <a:solidFill>
                  <a:srgbClr val="000000"/>
                </a:solidFill>
              </a:defRPr>
            </a:lvl1pPr>
            <a:lvl2pPr marL="0" marR="0" indent="-285750" algn="l" defTabSz="914400" rtl="0" eaLnBrk="0" fontAlgn="base" latinLnBrk="0" hangingPunct="0">
              <a:lnSpc>
                <a:spcPct val="100000"/>
              </a:lnSpc>
              <a:spcBef>
                <a:spcPts val="0"/>
              </a:spcBef>
              <a:spcAft>
                <a:spcPct val="0"/>
              </a:spcAft>
              <a:buClr>
                <a:srgbClr val="CBD300"/>
              </a:buClr>
              <a:buSzPct val="130000"/>
              <a:buFont typeface="Wingdings" pitchFamily="2" charset="2"/>
              <a:buChar char="v"/>
              <a:tabLst/>
              <a:defRPr/>
            </a:lvl2pPr>
            <a:lvl3pPr marL="914400" indent="0">
              <a:lnSpc>
                <a:spcPct val="100000"/>
              </a:lnSpc>
              <a:spcBef>
                <a:spcPts val="0"/>
              </a:spcBef>
              <a:buFontTx/>
              <a:buNone/>
              <a:defRPr sz="1600"/>
            </a:lvl3pPr>
          </a:lstStyle>
          <a:p>
            <a:r>
              <a:rPr lang="en-GB" b="1" i="1" kern="100" dirty="0" smtClean="0">
                <a:solidFill>
                  <a:srgbClr val="000000"/>
                </a:solidFill>
                <a:latin typeface="+mj-lt"/>
              </a:rPr>
              <a:t>Chart Title (Calibri, </a:t>
            </a:r>
            <a:r>
              <a:rPr lang="en-GB" b="1" i="1" kern="100" dirty="0" err="1" smtClean="0">
                <a:solidFill>
                  <a:srgbClr val="000000"/>
                </a:solidFill>
                <a:latin typeface="+mj-lt"/>
              </a:rPr>
              <a:t>Bold+Italic</a:t>
            </a:r>
            <a:r>
              <a:rPr lang="en-GB" b="1" i="1" kern="100" dirty="0" smtClean="0">
                <a:solidFill>
                  <a:srgbClr val="000000"/>
                </a:solidFill>
                <a:latin typeface="+mj-lt"/>
              </a:rPr>
              <a:t>, 22, black)</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extLst>
      <p:ext uri="{BB962C8B-B14F-4D97-AF65-F5344CB8AC3E}">
        <p14:creationId xmlns:p14="http://schemas.microsoft.com/office/powerpoint/2010/main" val="216648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14"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15" name="Espace réservé du numéro de diapositive 5"/>
          <p:cNvSpPr>
            <a:spLocks noGrp="1"/>
          </p:cNvSpPr>
          <p:nvPr>
            <p:ph type="sldNum" sz="quarter" idx="13"/>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3" name="Table Placeholder 2"/>
          <p:cNvSpPr>
            <a:spLocks noGrp="1"/>
          </p:cNvSpPr>
          <p:nvPr>
            <p:ph type="tbl" sz="quarter" idx="14"/>
          </p:nvPr>
        </p:nvSpPr>
        <p:spPr>
          <a:xfrm>
            <a:off x="467544" y="884904"/>
            <a:ext cx="8280920" cy="5064376"/>
          </a:xfrm>
          <a:prstGeom prst="rect">
            <a:avLst/>
          </a:prstGeom>
        </p:spPr>
        <p:txBody>
          <a:bodyPr/>
          <a:lstStyle>
            <a:lvl1pPr marL="0" indent="0" algn="ctr">
              <a:buNone/>
              <a:defRPr sz="1800"/>
            </a:lvl1pPr>
          </a:lstStyle>
          <a:p>
            <a:r>
              <a:rPr lang="en-US" smtClean="0"/>
              <a:t>Click icon to add table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extLst>
      <p:ext uri="{BB962C8B-B14F-4D97-AF65-F5344CB8AC3E}">
        <p14:creationId xmlns:p14="http://schemas.microsoft.com/office/powerpoint/2010/main" val="18567099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5" r:id="rId5"/>
    <p:sldLayoutId id="2147483684" r:id="rId6"/>
    <p:sldLayoutId id="2147483694" r:id="rId7"/>
    <p:sldLayoutId id="2147483695" r:id="rId8"/>
    <p:sldLayoutId id="2147483696" r:id="rId9"/>
    <p:sldLayoutId id="2147483697"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fr-FR" sz="4900" dirty="0" err="1" smtClean="0"/>
              <a:t>Cost-Benefit</a:t>
            </a:r>
            <a:r>
              <a:rPr lang="fr-FR" sz="4900" dirty="0" smtClean="0"/>
              <a:t> </a:t>
            </a:r>
            <a:r>
              <a:rPr lang="fr-FR" sz="4900" dirty="0" err="1" smtClean="0"/>
              <a:t>Analysis</a:t>
            </a:r>
            <a:r>
              <a:rPr lang="fr-FR" sz="4900" dirty="0" smtClean="0"/>
              <a:t/>
            </a:r>
            <a:br>
              <a:rPr lang="fr-FR" sz="4900" dirty="0" smtClean="0"/>
            </a:br>
            <a:r>
              <a:rPr lang="en-GB" sz="3600" dirty="0" err="1" smtClean="0">
                <a:solidFill>
                  <a:schemeClr val="accent3"/>
                </a:solidFill>
              </a:rPr>
              <a:t>Econo</a:t>
            </a:r>
            <a:r>
              <a:rPr lang="fr-FR" sz="3600" dirty="0" err="1" smtClean="0">
                <a:solidFill>
                  <a:schemeClr val="accent3"/>
                </a:solidFill>
              </a:rPr>
              <a:t>mic</a:t>
            </a:r>
            <a:r>
              <a:rPr lang="fr-FR" sz="3600" dirty="0" smtClean="0">
                <a:solidFill>
                  <a:schemeClr val="accent3"/>
                </a:solidFill>
              </a:rPr>
              <a:t> Performance </a:t>
            </a:r>
            <a:r>
              <a:rPr lang="fr-FR" sz="3600" dirty="0" err="1" smtClean="0">
                <a:solidFill>
                  <a:schemeClr val="accent3"/>
                </a:solidFill>
              </a:rPr>
              <a:t>Indicators</a:t>
            </a:r>
            <a:endParaRPr lang="en-GB" sz="3600" dirty="0">
              <a:solidFill>
                <a:schemeClr val="accent3"/>
              </a:solidFill>
            </a:endParaRPr>
          </a:p>
        </p:txBody>
      </p:sp>
      <p:sp>
        <p:nvSpPr>
          <p:cNvPr id="10" name="Text Placeholder 9"/>
          <p:cNvSpPr>
            <a:spLocks noGrp="1"/>
          </p:cNvSpPr>
          <p:nvPr>
            <p:ph type="body" sz="quarter" idx="14"/>
          </p:nvPr>
        </p:nvSpPr>
        <p:spPr>
          <a:xfrm>
            <a:off x="2466975" y="6248400"/>
            <a:ext cx="4191000" cy="360064"/>
          </a:xfrm>
        </p:spPr>
        <p:txBody>
          <a:bodyPr/>
          <a:lstStyle/>
          <a:p>
            <a:r>
              <a:rPr lang="en-GB" dirty="0" smtClean="0"/>
              <a:t>TYNDP/CBA SJWS 6 – 13 May 2014</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2</a:t>
            </a:fld>
            <a:endParaRPr lang="en-GB" noProof="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6"/>
              </p:nvPr>
            </p:nvSpPr>
            <p:spPr>
              <a:xfrm>
                <a:off x="455162" y="899195"/>
                <a:ext cx="8384038" cy="5425405"/>
              </a:xfrm>
            </p:spPr>
            <p:txBody>
              <a:bodyPr/>
              <a:lstStyle/>
              <a:p>
                <a:r>
                  <a:rPr lang="de-DE" dirty="0" smtClean="0"/>
                  <a:t>Comparison of cost and benefits</a:t>
                </a:r>
              </a:p>
              <a:p>
                <a:pPr lvl="1"/>
                <a:r>
                  <a:rPr lang="en-GB" dirty="0" smtClean="0"/>
                  <a:t>Economic Net Present Value:</a:t>
                </a:r>
                <a14:m>
                  <m:oMath xmlns:m="http://schemas.openxmlformats.org/officeDocument/2006/math">
                    <m:r>
                      <a:rPr lang="en-GB" b="1" i="1">
                        <a:latin typeface="Cambria Math"/>
                      </a:rPr>
                      <m:t>𝑬𝑵𝑷𝑽</m:t>
                    </m:r>
                    <m:r>
                      <a:rPr lang="en-GB" b="1" i="1">
                        <a:latin typeface="Cambria Math"/>
                      </a:rPr>
                      <m:t>= </m:t>
                    </m:r>
                    <m:nary>
                      <m:naryPr>
                        <m:chr m:val="∑"/>
                        <m:limLoc m:val="undOvr"/>
                        <m:ctrlPr>
                          <a:rPr lang="en-GB" b="1" i="1">
                            <a:latin typeface="Cambria Math"/>
                          </a:rPr>
                        </m:ctrlPr>
                      </m:naryPr>
                      <m:sub>
                        <m:r>
                          <a:rPr lang="en-GB" b="1" i="1">
                            <a:latin typeface="Cambria Math"/>
                          </a:rPr>
                          <m:t>𝒕</m:t>
                        </m:r>
                        <m:r>
                          <a:rPr lang="en-GB" b="1" i="1">
                            <a:latin typeface="Cambria Math"/>
                          </a:rPr>
                          <m:t>=</m:t>
                        </m:r>
                        <m:r>
                          <a:rPr lang="en-GB" b="1" i="1">
                            <a:latin typeface="Cambria Math"/>
                          </a:rPr>
                          <m:t>𝒂</m:t>
                        </m:r>
                      </m:sub>
                      <m:sup>
                        <m:r>
                          <a:rPr lang="en-GB" b="1" i="1">
                            <a:latin typeface="Cambria Math"/>
                          </a:rPr>
                          <m:t>𝒄</m:t>
                        </m:r>
                        <m:r>
                          <a:rPr lang="en-GB" b="1" i="1">
                            <a:latin typeface="Cambria Math"/>
                          </a:rPr>
                          <m:t>+</m:t>
                        </m:r>
                        <m:r>
                          <a:rPr lang="en-GB" b="1" i="1">
                            <a:latin typeface="Cambria Math"/>
                          </a:rPr>
                          <m:t>𝟐𝟎</m:t>
                        </m:r>
                      </m:sup>
                      <m:e>
                        <m:f>
                          <m:fPr>
                            <m:ctrlPr>
                              <a:rPr lang="en-GB" b="1" i="1">
                                <a:latin typeface="Cambria Math"/>
                              </a:rPr>
                            </m:ctrlPr>
                          </m:fPr>
                          <m:num>
                            <m:sSub>
                              <m:sSubPr>
                                <m:ctrlPr>
                                  <a:rPr lang="en-GB" b="1" i="1">
                                    <a:latin typeface="Cambria Math"/>
                                  </a:rPr>
                                </m:ctrlPr>
                              </m:sSubPr>
                              <m:e>
                                <m:r>
                                  <a:rPr lang="en-GB" b="1" i="1">
                                    <a:latin typeface="Cambria Math"/>
                                  </a:rPr>
                                  <m:t>𝑩</m:t>
                                </m:r>
                              </m:e>
                              <m:sub>
                                <m:r>
                                  <a:rPr lang="en-GB" b="1" i="1">
                                    <a:latin typeface="Cambria Math"/>
                                  </a:rPr>
                                  <m:t>𝒕</m:t>
                                </m:r>
                              </m:sub>
                            </m:sSub>
                            <m:r>
                              <a:rPr lang="en-GB" b="1" i="1">
                                <a:latin typeface="Cambria Math"/>
                              </a:rPr>
                              <m:t>−</m:t>
                            </m:r>
                            <m:sSub>
                              <m:sSubPr>
                                <m:ctrlPr>
                                  <a:rPr lang="en-GB" b="1" i="1">
                                    <a:latin typeface="Cambria Math"/>
                                  </a:rPr>
                                </m:ctrlPr>
                              </m:sSubPr>
                              <m:e>
                                <m:r>
                                  <a:rPr lang="en-GB" b="1" i="1">
                                    <a:latin typeface="Cambria Math"/>
                                  </a:rPr>
                                  <m:t>𝑪</m:t>
                                </m:r>
                              </m:e>
                              <m:sub>
                                <m:r>
                                  <a:rPr lang="en-GB" b="1" i="1">
                                    <a:latin typeface="Cambria Math"/>
                                  </a:rPr>
                                  <m:t>𝒕</m:t>
                                </m:r>
                              </m:sub>
                            </m:sSub>
                          </m:num>
                          <m:den>
                            <m:sSup>
                              <m:sSupPr>
                                <m:ctrlPr>
                                  <a:rPr lang="en-GB" b="1" i="1">
                                    <a:latin typeface="Cambria Math"/>
                                  </a:rPr>
                                </m:ctrlPr>
                              </m:sSupPr>
                              <m:e>
                                <m:r>
                                  <a:rPr lang="en-GB" b="1" i="1">
                                    <a:latin typeface="Cambria Math"/>
                                  </a:rPr>
                                  <m:t>(</m:t>
                                </m:r>
                                <m:r>
                                  <a:rPr lang="en-GB" b="1" i="1">
                                    <a:latin typeface="Cambria Math"/>
                                  </a:rPr>
                                  <m:t>𝟏</m:t>
                                </m:r>
                                <m:r>
                                  <a:rPr lang="en-GB" b="1" i="1">
                                    <a:latin typeface="Cambria Math"/>
                                  </a:rPr>
                                  <m:t>+</m:t>
                                </m:r>
                                <m:r>
                                  <a:rPr lang="en-GB" b="1" i="1">
                                    <a:latin typeface="Cambria Math"/>
                                  </a:rPr>
                                  <m:t>𝒊</m:t>
                                </m:r>
                                <m:r>
                                  <a:rPr lang="en-GB" b="1" i="1">
                                    <a:latin typeface="Cambria Math"/>
                                  </a:rPr>
                                  <m:t>)</m:t>
                                </m:r>
                              </m:e>
                              <m:sup>
                                <m:r>
                                  <a:rPr lang="en-GB" b="1" i="1">
                                    <a:latin typeface="Cambria Math"/>
                                  </a:rPr>
                                  <m:t>𝒕</m:t>
                                </m:r>
                                <m:r>
                                  <a:rPr lang="en-GB" b="1" i="1">
                                    <a:latin typeface="Cambria Math"/>
                                  </a:rPr>
                                  <m:t>−</m:t>
                                </m:r>
                                <m:r>
                                  <a:rPr lang="en-GB" b="1" i="1">
                                    <a:latin typeface="Cambria Math"/>
                                  </a:rPr>
                                  <m:t>𝒂</m:t>
                                </m:r>
                              </m:sup>
                            </m:sSup>
                          </m:den>
                        </m:f>
                      </m:e>
                    </m:nary>
                  </m:oMath>
                </a14:m>
                <a:endParaRPr lang="en-GB" dirty="0"/>
              </a:p>
              <a:p>
                <a:pPr lvl="1"/>
                <a:r>
                  <a:rPr lang="en-GB" dirty="0" smtClean="0"/>
                  <a:t>Economic Internal Rate of Return: Discount rate producing a zero ENPV</a:t>
                </a:r>
              </a:p>
              <a:p>
                <a:pPr lvl="1"/>
                <a:r>
                  <a:rPr lang="en-GB" dirty="0" smtClean="0"/>
                  <a:t>Economic Benefit/Cost ration: </a:t>
                </a:r>
                <a14:m>
                  <m:oMath xmlns:m="http://schemas.openxmlformats.org/officeDocument/2006/math">
                    <m:r>
                      <a:rPr lang="en-GB" b="1" i="1">
                        <a:latin typeface="Cambria Math"/>
                      </a:rPr>
                      <m:t>𝑬𝑩</m:t>
                    </m:r>
                    <m:r>
                      <a:rPr lang="en-GB" b="1" i="1">
                        <a:latin typeface="Cambria Math"/>
                      </a:rPr>
                      <m:t>/</m:t>
                    </m:r>
                    <m:r>
                      <a:rPr lang="en-GB" b="1" i="1">
                        <a:latin typeface="Cambria Math"/>
                      </a:rPr>
                      <m:t>𝑪</m:t>
                    </m:r>
                    <m:r>
                      <a:rPr lang="en-GB" b="1" i="1">
                        <a:latin typeface="Cambria Math"/>
                      </a:rPr>
                      <m:t>= </m:t>
                    </m:r>
                    <m:f>
                      <m:fPr>
                        <m:ctrlPr>
                          <a:rPr lang="en-GB" b="1" i="1">
                            <a:latin typeface="Cambria Math"/>
                          </a:rPr>
                        </m:ctrlPr>
                      </m:fPr>
                      <m:num>
                        <m:nary>
                          <m:naryPr>
                            <m:chr m:val="∑"/>
                            <m:limLoc m:val="undOvr"/>
                            <m:ctrlPr>
                              <a:rPr lang="en-GB" b="1" i="1">
                                <a:latin typeface="Cambria Math"/>
                              </a:rPr>
                            </m:ctrlPr>
                          </m:naryPr>
                          <m:sub>
                            <m:r>
                              <a:rPr lang="en-GB" b="1" i="1">
                                <a:latin typeface="Cambria Math"/>
                              </a:rPr>
                              <m:t>𝒕</m:t>
                            </m:r>
                            <m:r>
                              <a:rPr lang="en-GB" b="1" i="1">
                                <a:latin typeface="Cambria Math"/>
                              </a:rPr>
                              <m:t>=</m:t>
                            </m:r>
                            <m:r>
                              <a:rPr lang="en-GB" b="1" i="1">
                                <a:latin typeface="Cambria Math"/>
                              </a:rPr>
                              <m:t>𝒂</m:t>
                            </m:r>
                          </m:sub>
                          <m:sup>
                            <m:r>
                              <a:rPr lang="en-GB" b="1" i="1">
                                <a:latin typeface="Cambria Math"/>
                              </a:rPr>
                              <m:t>𝒄</m:t>
                            </m:r>
                            <m:r>
                              <a:rPr lang="en-GB" b="1" i="1">
                                <a:latin typeface="Cambria Math"/>
                              </a:rPr>
                              <m:t>+</m:t>
                            </m:r>
                            <m:r>
                              <a:rPr lang="en-GB" b="1" i="1">
                                <a:latin typeface="Cambria Math"/>
                              </a:rPr>
                              <m:t>𝟐𝟎</m:t>
                            </m:r>
                          </m:sup>
                          <m:e>
                            <m:f>
                              <m:fPr>
                                <m:ctrlPr>
                                  <a:rPr lang="en-GB" b="1" i="1">
                                    <a:latin typeface="Cambria Math"/>
                                  </a:rPr>
                                </m:ctrlPr>
                              </m:fPr>
                              <m:num>
                                <m:sSub>
                                  <m:sSubPr>
                                    <m:ctrlPr>
                                      <a:rPr lang="en-GB" b="1" i="1">
                                        <a:latin typeface="Cambria Math"/>
                                      </a:rPr>
                                    </m:ctrlPr>
                                  </m:sSubPr>
                                  <m:e>
                                    <m:r>
                                      <a:rPr lang="en-GB" b="1" i="1">
                                        <a:latin typeface="Cambria Math"/>
                                      </a:rPr>
                                      <m:t>𝑩</m:t>
                                    </m:r>
                                  </m:e>
                                  <m:sub>
                                    <m:r>
                                      <a:rPr lang="en-GB" b="1" i="1">
                                        <a:latin typeface="Cambria Math"/>
                                      </a:rPr>
                                      <m:t>𝒕</m:t>
                                    </m:r>
                                  </m:sub>
                                </m:sSub>
                              </m:num>
                              <m:den>
                                <m:sSup>
                                  <m:sSupPr>
                                    <m:ctrlPr>
                                      <a:rPr lang="en-GB" b="1" i="1">
                                        <a:latin typeface="Cambria Math"/>
                                      </a:rPr>
                                    </m:ctrlPr>
                                  </m:sSupPr>
                                  <m:e>
                                    <m:r>
                                      <a:rPr lang="en-GB" b="1" i="1">
                                        <a:latin typeface="Cambria Math"/>
                                      </a:rPr>
                                      <m:t>(</m:t>
                                    </m:r>
                                    <m:r>
                                      <a:rPr lang="en-GB" b="1" i="1">
                                        <a:latin typeface="Cambria Math"/>
                                      </a:rPr>
                                      <m:t>𝟏</m:t>
                                    </m:r>
                                    <m:r>
                                      <a:rPr lang="en-GB" b="1" i="1">
                                        <a:latin typeface="Cambria Math"/>
                                      </a:rPr>
                                      <m:t>+</m:t>
                                    </m:r>
                                    <m:r>
                                      <a:rPr lang="en-GB" b="1" i="1">
                                        <a:latin typeface="Cambria Math"/>
                                      </a:rPr>
                                      <m:t>𝒊</m:t>
                                    </m:r>
                                    <m:r>
                                      <a:rPr lang="en-GB" b="1" i="1">
                                        <a:latin typeface="Cambria Math"/>
                                      </a:rPr>
                                      <m:t>)</m:t>
                                    </m:r>
                                  </m:e>
                                  <m:sup>
                                    <m:r>
                                      <a:rPr lang="en-GB" b="1" i="1">
                                        <a:latin typeface="Cambria Math"/>
                                      </a:rPr>
                                      <m:t>𝒕</m:t>
                                    </m:r>
                                    <m:r>
                                      <a:rPr lang="en-GB" b="1" i="1">
                                        <a:latin typeface="Cambria Math"/>
                                      </a:rPr>
                                      <m:t>−</m:t>
                                    </m:r>
                                    <m:r>
                                      <a:rPr lang="en-GB" b="1" i="1">
                                        <a:latin typeface="Cambria Math"/>
                                      </a:rPr>
                                      <m:t>𝒂</m:t>
                                    </m:r>
                                  </m:sup>
                                </m:sSup>
                              </m:den>
                            </m:f>
                          </m:e>
                        </m:nary>
                      </m:num>
                      <m:den>
                        <m:nary>
                          <m:naryPr>
                            <m:chr m:val="∑"/>
                            <m:limLoc m:val="undOvr"/>
                            <m:ctrlPr>
                              <a:rPr lang="en-GB" b="1" i="1">
                                <a:latin typeface="Cambria Math"/>
                              </a:rPr>
                            </m:ctrlPr>
                          </m:naryPr>
                          <m:sub>
                            <m:r>
                              <a:rPr lang="en-GB" b="1" i="1">
                                <a:latin typeface="Cambria Math"/>
                              </a:rPr>
                              <m:t>𝒕</m:t>
                            </m:r>
                            <m:r>
                              <a:rPr lang="en-GB" b="1" i="1">
                                <a:latin typeface="Cambria Math"/>
                              </a:rPr>
                              <m:t>=</m:t>
                            </m:r>
                            <m:r>
                              <a:rPr lang="en-GB" b="1" i="1">
                                <a:latin typeface="Cambria Math"/>
                              </a:rPr>
                              <m:t>𝒂</m:t>
                            </m:r>
                          </m:sub>
                          <m:sup>
                            <m:r>
                              <a:rPr lang="en-GB" b="1" i="1">
                                <a:latin typeface="Cambria Math"/>
                              </a:rPr>
                              <m:t>𝒄</m:t>
                            </m:r>
                            <m:r>
                              <a:rPr lang="en-GB" b="1" i="1">
                                <a:latin typeface="Cambria Math"/>
                              </a:rPr>
                              <m:t>+</m:t>
                            </m:r>
                            <m:r>
                              <a:rPr lang="en-GB" b="1" i="1">
                                <a:latin typeface="Cambria Math"/>
                              </a:rPr>
                              <m:t>𝟐𝟎</m:t>
                            </m:r>
                          </m:sup>
                          <m:e>
                            <m:f>
                              <m:fPr>
                                <m:ctrlPr>
                                  <a:rPr lang="en-GB" b="1" i="1">
                                    <a:latin typeface="Cambria Math"/>
                                  </a:rPr>
                                </m:ctrlPr>
                              </m:fPr>
                              <m:num>
                                <m:sSub>
                                  <m:sSubPr>
                                    <m:ctrlPr>
                                      <a:rPr lang="en-GB" b="1" i="1">
                                        <a:latin typeface="Cambria Math"/>
                                      </a:rPr>
                                    </m:ctrlPr>
                                  </m:sSubPr>
                                  <m:e>
                                    <m:r>
                                      <a:rPr lang="en-GB" b="1" i="1">
                                        <a:latin typeface="Cambria Math"/>
                                      </a:rPr>
                                      <m:t>𝑪</m:t>
                                    </m:r>
                                  </m:e>
                                  <m:sub>
                                    <m:r>
                                      <a:rPr lang="en-GB" b="1" i="1">
                                        <a:latin typeface="Cambria Math"/>
                                      </a:rPr>
                                      <m:t>𝒕</m:t>
                                    </m:r>
                                  </m:sub>
                                </m:sSub>
                              </m:num>
                              <m:den>
                                <m:sSup>
                                  <m:sSupPr>
                                    <m:ctrlPr>
                                      <a:rPr lang="en-GB" b="1" i="1">
                                        <a:latin typeface="Cambria Math"/>
                                      </a:rPr>
                                    </m:ctrlPr>
                                  </m:sSupPr>
                                  <m:e>
                                    <m:r>
                                      <a:rPr lang="en-GB" b="1" i="1">
                                        <a:latin typeface="Cambria Math"/>
                                      </a:rPr>
                                      <m:t>(</m:t>
                                    </m:r>
                                    <m:r>
                                      <a:rPr lang="en-GB" b="1" i="1">
                                        <a:latin typeface="Cambria Math"/>
                                      </a:rPr>
                                      <m:t>𝟏</m:t>
                                    </m:r>
                                    <m:r>
                                      <a:rPr lang="en-GB" b="1" i="1">
                                        <a:latin typeface="Cambria Math"/>
                                      </a:rPr>
                                      <m:t>+</m:t>
                                    </m:r>
                                    <m:r>
                                      <a:rPr lang="en-GB" b="1" i="1">
                                        <a:latin typeface="Cambria Math"/>
                                      </a:rPr>
                                      <m:t>𝒊</m:t>
                                    </m:r>
                                    <m:r>
                                      <a:rPr lang="en-GB" b="1" i="1">
                                        <a:latin typeface="Cambria Math"/>
                                      </a:rPr>
                                      <m:t>)</m:t>
                                    </m:r>
                                  </m:e>
                                  <m:sup>
                                    <m:r>
                                      <a:rPr lang="en-GB" b="1" i="1">
                                        <a:latin typeface="Cambria Math"/>
                                      </a:rPr>
                                      <m:t>𝒕</m:t>
                                    </m:r>
                                    <m:r>
                                      <a:rPr lang="en-GB" b="1" i="1">
                                        <a:latin typeface="Cambria Math"/>
                                      </a:rPr>
                                      <m:t>−</m:t>
                                    </m:r>
                                    <m:r>
                                      <a:rPr lang="en-GB" b="1" i="1">
                                        <a:latin typeface="Cambria Math"/>
                                      </a:rPr>
                                      <m:t>𝒂</m:t>
                                    </m:r>
                                  </m:sup>
                                </m:sSup>
                              </m:den>
                            </m:f>
                          </m:e>
                        </m:nary>
                      </m:den>
                    </m:f>
                  </m:oMath>
                </a14:m>
                <a:endParaRPr lang="en-GB" dirty="0"/>
              </a:p>
              <a:p>
                <a:pPr lvl="1"/>
                <a:r>
                  <a:rPr lang="en-GB" dirty="0" smtClean="0"/>
                  <a:t>Each indicator provides a different view of the project net economic impact</a:t>
                </a:r>
              </a:p>
              <a:p>
                <a:pPr lvl="1"/>
                <a:endParaRPr lang="en-GB" dirty="0" smtClean="0"/>
              </a:p>
              <a:p>
                <a:pPr marL="0" lvl="1" indent="0">
                  <a:buNone/>
                </a:pPr>
                <a:r>
                  <a:rPr lang="de-DE" sz="2200" b="1" i="1" kern="100" dirty="0" smtClean="0">
                    <a:ea typeface="ＭＳ Ｐゴシック" charset="-128"/>
                    <a:sym typeface="Wingdings" pitchFamily="2" charset="2"/>
                  </a:rPr>
                  <a:t>Calculation</a:t>
                </a:r>
                <a:endParaRPr lang="de-DE" sz="2200" b="1" i="1" kern="100" dirty="0">
                  <a:ea typeface="ＭＳ Ｐゴシック" charset="-128"/>
                  <a:sym typeface="Wingdings" pitchFamily="2" charset="2"/>
                </a:endParaRPr>
              </a:p>
              <a:p>
                <a:pPr lvl="1"/>
                <a:r>
                  <a:rPr lang="de-DE" dirty="0" smtClean="0"/>
                  <a:t>The Economic Benefit cash flow results from the monetization of project impact (as shown in previous presentation)</a:t>
                </a:r>
              </a:p>
              <a:p>
                <a:pPr lvl="1"/>
                <a:r>
                  <a:rPr lang="de-DE" dirty="0" smtClean="0"/>
                  <a:t>The Economic Cost cash flow results from the project cost (CAPEX and OPEX) </a:t>
                </a:r>
              </a:p>
              <a:p>
                <a:pPr lvl="1"/>
                <a:r>
                  <a:rPr lang="de-DE" dirty="0" smtClean="0"/>
                  <a:t>A Social Discount Rate of 4% is used to calculate the present value</a:t>
                </a:r>
                <a:endParaRPr lang="de-DE" dirty="0"/>
              </a:p>
              <a:p>
                <a:pPr lvl="1"/>
                <a:endParaRPr lang="de-DE" sz="1000" dirty="0" smtClean="0"/>
              </a:p>
              <a:p>
                <a:pPr lvl="1"/>
                <a:endParaRPr lang="de-DE" dirty="0"/>
              </a:p>
              <a:p>
                <a:pPr lvl="1"/>
                <a:endParaRPr lang="de-DE" sz="800" dirty="0" smtClean="0"/>
              </a:p>
              <a:p>
                <a:pPr lvl="1"/>
                <a:endParaRPr lang="de-DE" sz="8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6"/>
              </p:nvPr>
            </p:nvSpPr>
            <p:spPr>
              <a:xfrm>
                <a:off x="455162" y="899195"/>
                <a:ext cx="8384038" cy="5425405"/>
              </a:xfrm>
              <a:blipFill rotWithShape="1">
                <a:blip r:embed="rId2"/>
                <a:stretch>
                  <a:fillRect l="-945" t="-674"/>
                </a:stretch>
              </a:blipFill>
            </p:spPr>
            <p:txBody>
              <a:bodyPr/>
              <a:lstStyle/>
              <a:p>
                <a:r>
                  <a:rPr lang="en-GB">
                    <a:noFill/>
                  </a:rPr>
                  <a:t> </a:t>
                </a:r>
              </a:p>
            </p:txBody>
          </p:sp>
        </mc:Fallback>
      </mc:AlternateContent>
      <p:sp>
        <p:nvSpPr>
          <p:cNvPr id="9" name="Title 8"/>
          <p:cNvSpPr>
            <a:spLocks noGrp="1"/>
          </p:cNvSpPr>
          <p:nvPr>
            <p:ph type="title"/>
          </p:nvPr>
        </p:nvSpPr>
        <p:spPr>
          <a:xfrm>
            <a:off x="152400" y="259200"/>
            <a:ext cx="8839200" cy="540000"/>
          </a:xfrm>
        </p:spPr>
        <p:txBody>
          <a:bodyPr/>
          <a:lstStyle/>
          <a:p>
            <a:r>
              <a:rPr lang="en-GB" dirty="0" smtClean="0"/>
              <a:t>Synthetic indicators…</a:t>
            </a:r>
            <a:endParaRPr lang="en-GB" dirty="0"/>
          </a:p>
        </p:txBody>
      </p:sp>
    </p:spTree>
    <p:extLst>
      <p:ext uri="{BB962C8B-B14F-4D97-AF65-F5344CB8AC3E}">
        <p14:creationId xmlns:p14="http://schemas.microsoft.com/office/powerpoint/2010/main" val="1693978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3</a:t>
            </a:fld>
            <a:endParaRPr lang="en-GB" noProof="0" dirty="0"/>
          </a:p>
        </p:txBody>
      </p:sp>
      <p:sp>
        <p:nvSpPr>
          <p:cNvPr id="3" name="Text Placeholder 2"/>
          <p:cNvSpPr>
            <a:spLocks noGrp="1"/>
          </p:cNvSpPr>
          <p:nvPr>
            <p:ph type="body" sz="quarter" idx="16"/>
          </p:nvPr>
        </p:nvSpPr>
        <p:spPr>
          <a:xfrm>
            <a:off x="455162" y="899195"/>
            <a:ext cx="8384038" cy="5425405"/>
          </a:xfrm>
        </p:spPr>
        <p:txBody>
          <a:bodyPr/>
          <a:lstStyle/>
          <a:p>
            <a:r>
              <a:rPr lang="de-DE" dirty="0" smtClean="0"/>
              <a:t>Sensitivity to assumptions</a:t>
            </a:r>
          </a:p>
          <a:p>
            <a:pPr lvl="1"/>
            <a:r>
              <a:rPr lang="en-GB" dirty="0" smtClean="0"/>
              <a:t>Resulting in a single value, the indicators may give the impression they can be directly used to rank projects but they have the same link to assumptions as any other outputs from the methodology:	</a:t>
            </a:r>
          </a:p>
          <a:p>
            <a:pPr lvl="2"/>
            <a:r>
              <a:rPr lang="en-GB" dirty="0" smtClean="0"/>
              <a:t>Benefits are dependent from demand and supply assumptions</a:t>
            </a:r>
          </a:p>
          <a:p>
            <a:pPr lvl="2"/>
            <a:r>
              <a:rPr lang="en-GB" dirty="0" smtClean="0"/>
              <a:t>Costs are dependent from CAPEX, OPEX and commissioning date accuracy</a:t>
            </a:r>
          </a:p>
          <a:p>
            <a:pPr lvl="1"/>
            <a:r>
              <a:rPr lang="en-GB" dirty="0" smtClean="0"/>
              <a:t>The firsts are mitigated through the scenario approach and the seconds by a sensitivity-study on project data</a:t>
            </a:r>
          </a:p>
          <a:p>
            <a:pPr lvl="1"/>
            <a:r>
              <a:rPr lang="en-GB" dirty="0" smtClean="0"/>
              <a:t>Therefore the PS-CBA step results in one value per indicator and case (around 5) plus the variation linked to project data</a:t>
            </a:r>
          </a:p>
          <a:p>
            <a:pPr lvl="1"/>
            <a:endParaRPr lang="en-GB" dirty="0" smtClean="0"/>
          </a:p>
          <a:p>
            <a:pPr marL="0" lvl="1" indent="0">
              <a:buNone/>
            </a:pPr>
            <a:r>
              <a:rPr lang="de-DE" sz="2200" b="1" i="1" kern="100" dirty="0" smtClean="0">
                <a:ea typeface="ＭＳ Ｐゴシック" charset="-128"/>
                <a:sym typeface="Wingdings" pitchFamily="2" charset="2"/>
              </a:rPr>
              <a:t>Possible aggregation</a:t>
            </a:r>
            <a:endParaRPr lang="de-DE" sz="2200" b="1" i="1" kern="100" dirty="0">
              <a:ea typeface="ＭＳ Ｐゴシック" charset="-128"/>
              <a:sym typeface="Wingdings" pitchFamily="2" charset="2"/>
            </a:endParaRPr>
          </a:p>
          <a:p>
            <a:pPr lvl="1"/>
            <a:r>
              <a:rPr lang="de-DE" dirty="0" smtClean="0"/>
              <a:t>The ENPV and EB/C ratios calculated at case level can from a mathematical point of view be easily aggregated but:</a:t>
            </a:r>
          </a:p>
          <a:p>
            <a:pPr lvl="2"/>
            <a:r>
              <a:rPr lang="de-DE" dirty="0" smtClean="0"/>
              <a:t>Aggregation of cases will dilute project benefits</a:t>
            </a:r>
          </a:p>
          <a:p>
            <a:pPr lvl="2"/>
            <a:r>
              <a:rPr lang="de-DE" dirty="0" smtClean="0"/>
              <a:t>Hide the link between results and input data</a:t>
            </a:r>
            <a:endParaRPr lang="de-DE" dirty="0"/>
          </a:p>
          <a:p>
            <a:pPr lvl="1"/>
            <a:endParaRPr lang="de-DE" sz="1000" dirty="0" smtClean="0"/>
          </a:p>
          <a:p>
            <a:pPr lvl="1"/>
            <a:endParaRPr lang="de-DE" dirty="0"/>
          </a:p>
          <a:p>
            <a:pPr lvl="1"/>
            <a:endParaRPr lang="de-DE" sz="800" dirty="0" smtClean="0"/>
          </a:p>
          <a:p>
            <a:pPr lvl="1"/>
            <a:endParaRPr lang="de-DE" sz="800" dirty="0" smtClean="0"/>
          </a:p>
        </p:txBody>
      </p:sp>
      <p:sp>
        <p:nvSpPr>
          <p:cNvPr id="9" name="Title 8"/>
          <p:cNvSpPr>
            <a:spLocks noGrp="1"/>
          </p:cNvSpPr>
          <p:nvPr>
            <p:ph type="title"/>
          </p:nvPr>
        </p:nvSpPr>
        <p:spPr>
          <a:xfrm>
            <a:off x="152400" y="259200"/>
            <a:ext cx="8839200" cy="540000"/>
          </a:xfrm>
        </p:spPr>
        <p:txBody>
          <a:bodyPr/>
          <a:lstStyle/>
          <a:p>
            <a:r>
              <a:rPr lang="en-GB" dirty="0" smtClean="0"/>
              <a:t>…but still not resulting in a project ranking</a:t>
            </a:r>
            <a:endParaRPr lang="en-GB" dirty="0"/>
          </a:p>
        </p:txBody>
      </p:sp>
    </p:spTree>
    <p:extLst>
      <p:ext uri="{BB962C8B-B14F-4D97-AF65-F5344CB8AC3E}">
        <p14:creationId xmlns:p14="http://schemas.microsoft.com/office/powerpoint/2010/main" val="2935863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FF306C-35F5-4766-9A74-51BF551DA927}" type="slidenum">
              <a:rPr lang="en-GB" noProof="0" smtClean="0"/>
              <a:pPr>
                <a:defRPr/>
              </a:pPr>
              <a:t>4</a:t>
            </a:fld>
            <a:endParaRPr lang="en-GB" noProof="0" dirty="0"/>
          </a:p>
        </p:txBody>
      </p:sp>
      <p:sp>
        <p:nvSpPr>
          <p:cNvPr id="4" name="Title 3"/>
          <p:cNvSpPr>
            <a:spLocks noGrp="1"/>
          </p:cNvSpPr>
          <p:nvPr>
            <p:ph type="title"/>
          </p:nvPr>
        </p:nvSpPr>
        <p:spPr/>
        <p:txBody>
          <a:bodyPr/>
          <a:lstStyle/>
          <a:p>
            <a:r>
              <a:rPr lang="fr-FR" dirty="0" err="1" smtClean="0"/>
              <a:t>Example</a:t>
            </a:r>
            <a:r>
              <a:rPr lang="fr-FR" dirty="0" smtClean="0"/>
              <a:t> of </a:t>
            </a:r>
            <a:r>
              <a:rPr lang="fr-FR" dirty="0" err="1" smtClean="0"/>
              <a:t>calculation</a:t>
            </a:r>
            <a:r>
              <a:rPr lang="fr-FR" dirty="0" smtClean="0"/>
              <a:t> on a </a:t>
            </a:r>
            <a:r>
              <a:rPr lang="fr-FR" dirty="0" err="1" smtClean="0"/>
              <a:t>fake</a:t>
            </a:r>
            <a:r>
              <a:rPr lang="fr-FR" dirty="0" smtClean="0"/>
              <a:t> </a:t>
            </a:r>
            <a:r>
              <a:rPr lang="fr-FR" dirty="0" err="1" smtClean="0"/>
              <a:t>project</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130395843"/>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0"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5370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5</a:t>
            </a:fld>
            <a:endParaRPr lang="en-GB" noProof="0" dirty="0"/>
          </a:p>
        </p:txBody>
      </p:sp>
      <p:sp>
        <p:nvSpPr>
          <p:cNvPr id="3" name="Text Placeholder 2"/>
          <p:cNvSpPr>
            <a:spLocks noGrp="1"/>
          </p:cNvSpPr>
          <p:nvPr>
            <p:ph type="body" sz="quarter" idx="16"/>
          </p:nvPr>
        </p:nvSpPr>
        <p:spPr>
          <a:xfrm>
            <a:off x="455162" y="899195"/>
            <a:ext cx="8384038" cy="5425405"/>
          </a:xfrm>
        </p:spPr>
        <p:txBody>
          <a:bodyPr/>
          <a:lstStyle/>
          <a:p>
            <a:r>
              <a:rPr lang="de-DE" dirty="0" smtClean="0"/>
              <a:t>What Regional Groups and NRAs can get from the results</a:t>
            </a:r>
          </a:p>
          <a:p>
            <a:pPr lvl="1"/>
            <a:r>
              <a:rPr lang="en-GB" dirty="0" smtClean="0"/>
              <a:t>A high degree of comparability between projects (same methodology same data)</a:t>
            </a:r>
          </a:p>
          <a:p>
            <a:pPr lvl="1"/>
            <a:r>
              <a:rPr lang="en-GB" dirty="0" smtClean="0"/>
              <a:t>A good understanding of project impacts and when they could materialized</a:t>
            </a:r>
          </a:p>
          <a:p>
            <a:pPr lvl="1"/>
            <a:r>
              <a:rPr lang="en-GB" dirty="0" smtClean="0"/>
              <a:t>An idea of the robustness of benefits if they appear in a large range of cases</a:t>
            </a:r>
          </a:p>
          <a:p>
            <a:pPr lvl="1"/>
            <a:r>
              <a:rPr lang="fr-FR" dirty="0" smtClean="0"/>
              <a:t>This </a:t>
            </a:r>
            <a:r>
              <a:rPr lang="fr-FR" dirty="0" err="1" smtClean="0"/>
              <a:t>knowledge</a:t>
            </a:r>
            <a:r>
              <a:rPr lang="fr-FR" dirty="0" smtClean="0"/>
              <a:t> </a:t>
            </a:r>
            <a:r>
              <a:rPr lang="fr-FR" dirty="0" err="1" smtClean="0"/>
              <a:t>can</a:t>
            </a:r>
            <a:r>
              <a:rPr lang="fr-FR" dirty="0" smtClean="0"/>
              <a:t> </a:t>
            </a:r>
            <a:r>
              <a:rPr lang="fr-FR" dirty="0" err="1" smtClean="0"/>
              <a:t>be</a:t>
            </a:r>
            <a:r>
              <a:rPr lang="fr-FR" dirty="0" smtClean="0"/>
              <a:t> </a:t>
            </a:r>
            <a:r>
              <a:rPr lang="fr-FR" dirty="0" err="1" smtClean="0"/>
              <a:t>obtained</a:t>
            </a:r>
            <a:r>
              <a:rPr lang="fr-FR" dirty="0" smtClean="0"/>
              <a:t> if </a:t>
            </a:r>
            <a:r>
              <a:rPr lang="fr-FR" dirty="0" err="1" smtClean="0"/>
              <a:t>result</a:t>
            </a:r>
            <a:r>
              <a:rPr lang="fr-FR" dirty="0" smtClean="0"/>
              <a:t> </a:t>
            </a:r>
            <a:r>
              <a:rPr lang="fr-FR" dirty="0" err="1" smtClean="0"/>
              <a:t>analysis</a:t>
            </a:r>
            <a:r>
              <a:rPr lang="fr-FR" dirty="0" smtClean="0"/>
              <a:t> </a:t>
            </a:r>
            <a:r>
              <a:rPr lang="fr-FR" dirty="0" err="1" smtClean="0"/>
              <a:t>is</a:t>
            </a:r>
            <a:r>
              <a:rPr lang="fr-FR" dirty="0" smtClean="0"/>
              <a:t> not </a:t>
            </a:r>
            <a:r>
              <a:rPr lang="fr-FR" dirty="0" err="1" smtClean="0"/>
              <a:t>limited</a:t>
            </a:r>
            <a:r>
              <a:rPr lang="fr-FR" dirty="0" smtClean="0"/>
              <a:t> to </a:t>
            </a:r>
            <a:r>
              <a:rPr lang="fr-FR" dirty="0" err="1" smtClean="0"/>
              <a:t>aggregated</a:t>
            </a:r>
            <a:r>
              <a:rPr lang="fr-FR" dirty="0" smtClean="0"/>
              <a:t> </a:t>
            </a:r>
            <a:r>
              <a:rPr lang="fr-FR" dirty="0" err="1" smtClean="0"/>
              <a:t>EPIs</a:t>
            </a:r>
            <a:endParaRPr lang="en-GB" dirty="0" smtClean="0"/>
          </a:p>
          <a:p>
            <a:pPr lvl="1"/>
            <a:endParaRPr lang="en-GB" dirty="0" smtClean="0"/>
          </a:p>
          <a:p>
            <a:pPr marL="0" lvl="1" indent="0">
              <a:buNone/>
            </a:pPr>
            <a:r>
              <a:rPr lang="de-DE" sz="2200" b="1" i="1" kern="100" dirty="0" smtClean="0">
                <a:ea typeface="ＭＳ Ｐゴシック" charset="-128"/>
                <a:sym typeface="Wingdings" pitchFamily="2" charset="2"/>
              </a:rPr>
              <a:t>A methodology to inform not to decide</a:t>
            </a:r>
            <a:endParaRPr lang="de-DE" sz="2200" b="1" i="1" kern="100" dirty="0">
              <a:ea typeface="ＭＳ Ｐゴシック" charset="-128"/>
              <a:sym typeface="Wingdings" pitchFamily="2" charset="2"/>
            </a:endParaRPr>
          </a:p>
          <a:p>
            <a:pPr lvl="1"/>
            <a:r>
              <a:rPr lang="de-DE" dirty="0" smtClean="0"/>
              <a:t>Readers of the ESW-CBA results will have a good understanding of the impact of each project but the methodology cannot forecast the occurence of coal, gas and CO2 prices nor the evolution of demand</a:t>
            </a:r>
          </a:p>
          <a:p>
            <a:pPr lvl="1"/>
            <a:r>
              <a:rPr lang="de-DE" dirty="0" smtClean="0"/>
              <a:t>Therefore decision-makers will need to have a political vision of the evolution of such parameters in order to select PCIs</a:t>
            </a:r>
          </a:p>
          <a:p>
            <a:pPr lvl="1"/>
            <a:r>
              <a:rPr lang="de-DE" dirty="0" smtClean="0"/>
              <a:t>Uncertainty about the materialization of conditions favorable to project benefits and competition between certain projects will mean that the backing of project by financial commitment from the market is the most robust way to move from the selection to the commissioning</a:t>
            </a:r>
          </a:p>
          <a:p>
            <a:pPr lvl="1"/>
            <a:endParaRPr lang="de-DE" dirty="0"/>
          </a:p>
          <a:p>
            <a:pPr lvl="1"/>
            <a:endParaRPr lang="de-DE" sz="1000" dirty="0" smtClean="0"/>
          </a:p>
          <a:p>
            <a:pPr lvl="1"/>
            <a:endParaRPr lang="de-DE" dirty="0"/>
          </a:p>
          <a:p>
            <a:pPr lvl="1"/>
            <a:endParaRPr lang="de-DE" sz="800" dirty="0" smtClean="0"/>
          </a:p>
          <a:p>
            <a:pPr lvl="1"/>
            <a:endParaRPr lang="de-DE" sz="800" dirty="0" smtClean="0"/>
          </a:p>
        </p:txBody>
      </p:sp>
      <p:sp>
        <p:nvSpPr>
          <p:cNvPr id="9" name="Title 8"/>
          <p:cNvSpPr>
            <a:spLocks noGrp="1"/>
          </p:cNvSpPr>
          <p:nvPr>
            <p:ph type="title"/>
          </p:nvPr>
        </p:nvSpPr>
        <p:spPr>
          <a:xfrm>
            <a:off x="152400" y="259200"/>
            <a:ext cx="8839200" cy="540000"/>
          </a:xfrm>
        </p:spPr>
        <p:txBody>
          <a:bodyPr/>
          <a:lstStyle/>
          <a:p>
            <a:r>
              <a:rPr lang="en-GB" dirty="0" smtClean="0"/>
              <a:t>Guidance on the interpretation of results</a:t>
            </a:r>
            <a:endParaRPr lang="en-GB" dirty="0"/>
          </a:p>
        </p:txBody>
      </p:sp>
    </p:spTree>
    <p:extLst>
      <p:ext uri="{BB962C8B-B14F-4D97-AF65-F5344CB8AC3E}">
        <p14:creationId xmlns:p14="http://schemas.microsoft.com/office/powerpoint/2010/main" val="32627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Olivier Lebois</a:t>
            </a:r>
            <a:br>
              <a:rPr lang="en-GB" dirty="0" smtClean="0"/>
            </a:br>
            <a:r>
              <a:rPr lang="en-GB" dirty="0" smtClean="0"/>
              <a:t>Business </a:t>
            </a:r>
            <a:r>
              <a:rPr lang="en-GB" dirty="0"/>
              <a:t>Area Manager, System Development</a:t>
            </a:r>
          </a:p>
        </p:txBody>
      </p:sp>
      <p:sp>
        <p:nvSpPr>
          <p:cNvPr id="3" name="Text Placeholder 2"/>
          <p:cNvSpPr>
            <a:spLocks noGrp="1"/>
          </p:cNvSpPr>
          <p:nvPr>
            <p:ph type="body" sz="quarter" idx="10"/>
          </p:nvPr>
        </p:nvSpPr>
        <p:spPr>
          <a:xfrm>
            <a:off x="2743224" y="5185767"/>
            <a:ext cx="2285975" cy="287933"/>
          </a:xfrm>
        </p:spPr>
        <p:txBody>
          <a:bodyPr/>
          <a:lstStyle/>
          <a:p>
            <a:r>
              <a:rPr lang="fr-FR" dirty="0" smtClean="0"/>
              <a:t>olivier.Lebois@entsog.eu</a:t>
            </a:r>
            <a:endParaRPr lang="en-GB" dirty="0"/>
          </a:p>
        </p:txBody>
      </p:sp>
    </p:spTree>
    <p:extLst>
      <p:ext uri="{BB962C8B-B14F-4D97-AF65-F5344CB8AC3E}">
        <p14:creationId xmlns:p14="http://schemas.microsoft.com/office/powerpoint/2010/main" val="16232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ENTSOG_120627_Template_Presentation">
  <a:themeElements>
    <a:clrScheme name="ENTSOG">
      <a:dk1>
        <a:srgbClr val="1F4484"/>
      </a:dk1>
      <a:lt1>
        <a:srgbClr val="FFFFFF"/>
      </a:lt1>
      <a:dk2>
        <a:srgbClr val="6B95C7"/>
      </a:dk2>
      <a:lt2>
        <a:srgbClr val="3E6CA4"/>
      </a:lt2>
      <a:accent1>
        <a:srgbClr val="1F4484"/>
      </a:accent1>
      <a:accent2>
        <a:srgbClr val="829824"/>
      </a:accent2>
      <a:accent3>
        <a:srgbClr val="C1D537"/>
      </a:accent3>
      <a:accent4>
        <a:srgbClr val="E8262C"/>
      </a:accent4>
      <a:accent5>
        <a:srgbClr val="EB7A3B"/>
      </a:accent5>
      <a:accent6>
        <a:srgbClr val="F2CA00"/>
      </a:accent6>
      <a:hlink>
        <a:srgbClr val="1F4484"/>
      </a:hlink>
      <a:folHlink>
        <a:srgbClr val="8D7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ntsogDocumentCategory xmlns="715a6a3a-92ca-498c-9c3c-67e3d02e0dd6">1</EntsogDocumentCategory>
    <DocumentOrigin xmlns="715a6a3a-92ca-498c-9c3c-67e3d02e0dd6">18</DocumentOrigin>
    <PlannedDateApproval_x0020_GAS xmlns="715a6a3a-92ca-498c-9c3c-67e3d02e0dd6" xsi:nil="true"/>
    <_DCDateModified xmlns="http://schemas.microsoft.com/sharepoint/v3/fields">2014-02-14T14:24:00+00:00</_DCDateModified>
    <EntsogDocumentStatus xmlns="715a6a3a-92ca-498c-9c3c-67e3d02e0dd6">7</EntsogDocumentStatus>
    <DocumentType xmlns="715a6a3a-92ca-498c-9c3c-67e3d02e0dd6">11</DocumentType>
    <Meetings xmlns="715a6a3a-92ca-498c-9c3c-67e3d02e0dd6">19/02/2014</Meetings>
    <EntsogDocumentCode xmlns="715a6a3a-92ca-498c-9c3c-67e3d02e0dd6" xsi:nil="true"/>
    <PlannedDateApproval_x0020_BOA xmlns="715a6a3a-92ca-498c-9c3c-67e3d02e0dd6" xsi:nil="true"/>
    <WorkstreamCode xmlns="715a6a3a-92ca-498c-9c3c-67e3d02e0dd6">10</WorkstreamCode>
    <_DCDateCreated xmlns="http://schemas.microsoft.com/sharepoint/v3/fields">2014-02-14T14:24:00+00:00</_DCDateCreated>
  </documentManagement>
</p:properties>
</file>

<file path=customXml/item3.xml><?xml version="1.0" encoding="utf-8"?>
<ct:contentTypeSchema xmlns:ct="http://schemas.microsoft.com/office/2006/metadata/contentType" xmlns:ma="http://schemas.microsoft.com/office/2006/metadata/properties/metaAttributes" ct:_="" ma:_="" ma:contentTypeName="EntsogDocument" ma:contentTypeID="0x01010054454750B1B940428917959955031DCB010300BB7710452A044043A8516CD4B1CC2D43" ma:contentTypeVersion="30" ma:contentTypeDescription="General document without approval" ma:contentTypeScope="" ma:versionID="0a7f92af556348f3ac37383c63a16c19">
  <xsd:schema xmlns:xsd="http://www.w3.org/2001/XMLSchema" xmlns:xs="http://www.w3.org/2001/XMLSchema" xmlns:p="http://schemas.microsoft.com/office/2006/metadata/properties" xmlns:ns1="715a6a3a-92ca-498c-9c3c-67e3d02e0dd6" xmlns:ns3="http://schemas.microsoft.com/sharepoint/v3/fields" targetNamespace="http://schemas.microsoft.com/office/2006/metadata/properties" ma:root="true" ma:fieldsID="8bee91f12fb462a83f696acdc43c9726" ns1:_="" ns3:_="">
    <xsd:import namespace="715a6a3a-92ca-498c-9c3c-67e3d02e0dd6"/>
    <xsd:import namespace="http://schemas.microsoft.com/sharepoint/v3/fields"/>
    <xsd:element name="properties">
      <xsd:complexType>
        <xsd:sequence>
          <xsd:element name="documentManagement">
            <xsd:complexType>
              <xsd:all>
                <xsd:element ref="ns1:WorkstreamCode"/>
                <xsd:element ref="ns1:EntsogDocumentCode" minOccurs="0"/>
                <xsd:element ref="ns1:EntsogDocumentStatus"/>
                <xsd:element ref="ns3:_DCDateCreated"/>
                <xsd:element ref="ns3:_DCDateModified"/>
                <xsd:element ref="ns1:Meetings" minOccurs="0"/>
                <xsd:element ref="ns1:DocumentOrigin"/>
                <xsd:element ref="ns1:EntsogDocumentCategory"/>
                <xsd:element ref="ns1:DocumentType"/>
                <xsd:element ref="ns1:PlannedDateApproval_x0020_BOA" minOccurs="0"/>
                <xsd:element ref="ns1:PlannedDateApproval_x0020_GAS" minOccurs="0"/>
                <xsd:element ref="ns1:WorkstreamCode_x003a_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a6a3a-92ca-498c-9c3c-67e3d02e0dd6" elementFormDefault="qualified">
    <xsd:import namespace="http://schemas.microsoft.com/office/2006/documentManagement/types"/>
    <xsd:import namespace="http://schemas.microsoft.com/office/infopath/2007/PartnerControls"/>
    <xsd:element name="WorkstreamCode" ma:index="0" ma:displayName="WorkstreamCode" ma:description="Streamcode working group" ma:list="{c476bced-ffd4-4638-97a6-8fd3451b0218}" ma:internalName="WorkstreamCode" ma:readOnly="false" ma:showField="WGLabel" ma:web="715a6a3a-92ca-498c-9c3c-67e3d02e0dd6">
      <xsd:simpleType>
        <xsd:restriction base="dms:Lookup"/>
      </xsd:simpleType>
    </xsd:element>
    <xsd:element name="EntsogDocumentCode" ma:index="1" nillable="true" ma:displayName="Doc Code" ma:internalName="EntsogDocumentCode" ma:readOnly="false">
      <xsd:simpleType>
        <xsd:restriction base="dms:Text">
          <xsd:maxLength value="10"/>
        </xsd:restriction>
      </xsd:simpleType>
    </xsd:element>
    <xsd:element name="EntsogDocumentStatus" ma:index="4" ma:displayName="EntsogDocumentStatus" ma:description="EntsogDocumentStatus" ma:list="{c97218d1-20fd-48ba-a077-83a724791338}" ma:internalName="EntsogDocumentStatus" ma:readOnly="false" ma:showField="Title" ma:web="715a6a3a-92ca-498c-9c3c-67e3d02e0dd6">
      <xsd:simpleType>
        <xsd:restriction base="dms:Lookup"/>
      </xsd:simpleType>
    </xsd:element>
    <xsd:element name="Meetings" ma:index="9" nillable="true" ma:displayName="Meetings" ma:description="Use to indicate date(s) of meeting(s) where the document was/is to be discussed" ma:internalName="Meetings" ma:readOnly="false">
      <xsd:simpleType>
        <xsd:restriction base="dms:Note">
          <xsd:maxLength value="255"/>
        </xsd:restriction>
      </xsd:simpleType>
    </xsd:element>
    <xsd:element name="DocumentOrigin" ma:index="10" ma:displayName="Doc Origin" ma:list="{1e92cf83-e787-412b-814c-e59372485d5d}" ma:internalName="DocumentOrigin" ma:readOnly="false" ma:showField="Title" ma:web="715a6a3a-92ca-498c-9c3c-67e3d02e0dd6">
      <xsd:simpleType>
        <xsd:restriction base="dms:Lookup"/>
      </xsd:simpleType>
    </xsd:element>
    <xsd:element name="EntsogDocumentCategory" ma:index="11" ma:displayName="Doc Category" ma:list="{141306a9-f22e-442b-b05c-3c01a1349a89}" ma:internalName="EntsogDocumentCategory" ma:readOnly="false" ma:showField="Title" ma:web="715a6a3a-92ca-498c-9c3c-67e3d02e0dd6">
      <xsd:simpleType>
        <xsd:restriction base="dms:Lookup"/>
      </xsd:simpleType>
    </xsd:element>
    <xsd:element name="DocumentType" ma:index="12" ma:displayName="Doc Type" ma:list="{c7250a40-e888-46fd-8755-e45876922745}" ma:internalName="DocumentType" ma:readOnly="false" ma:showField="Title" ma:web="715a6a3a-92ca-498c-9c3c-67e3d02e0dd6">
      <xsd:simpleType>
        <xsd:restriction base="dms:Lookup"/>
      </xsd:simpleType>
    </xsd:element>
    <xsd:element name="PlannedDateApproval_x0020_BOA" ma:index="13" nillable="true" ma:displayName="PlannedDateApproval BOA" ma:format="DateOnly" ma:internalName="PlannedDateApproval_x0020_BOA">
      <xsd:simpleType>
        <xsd:restriction base="dms:DateTime"/>
      </xsd:simpleType>
    </xsd:element>
    <xsd:element name="PlannedDateApproval_x0020_GAS" ma:index="14" nillable="true" ma:displayName="PlannedDateApproval GAS" ma:format="DateOnly" ma:internalName="PlannedDateApproval_x0020_GAS">
      <xsd:simpleType>
        <xsd:restriction base="dms:DateTime"/>
      </xsd:simpleType>
    </xsd:element>
    <xsd:element name="WorkstreamCode_x003a_Title" ma:index="22" nillable="true" ma:displayName="WorkstreamCode:Title" ma:list="{c476bced-ffd4-4638-97a6-8fd3451b0218}" ma:internalName="WorkstreamCode_x003A_Title" ma:readOnly="true" ma:showField="Title" ma:web="715a6a3a-92ca-498c-9c3c-67e3d02e0dd6">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5" ma:displayName="Date Created" ma:default="[today]" ma:description="The date on which this resource was created" ma:format="DateTime" ma:internalName="_DCDateCreated" ma:readOnly="false">
      <xsd:simpleType>
        <xsd:restriction base="dms:DateTime"/>
      </xsd:simpleType>
    </xsd:element>
    <xsd:element name="_DCDateModified" ma:index="6" ma:displayName="Date Modified" ma:default="[today]" ma:description="The date on which this resource was last modified" ma:format="DateTime" ma:internalName="_DCDateModifi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axOccurs="1" ma:index="3" ma:displayName="Title"/>
        <xsd:element ref="dc:subject" minOccurs="0" maxOccurs="1" ma:displayName="Subject"/>
        <xsd:element ref="dc:description" minOccurs="0" maxOccurs="1" ma:index="8" ma:displayName="Comments"/>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DDBC3-5C0D-444F-97D2-BD986BD733A2}">
  <ds:schemaRefs>
    <ds:schemaRef ds:uri="http://schemas.microsoft.com/sharepoint/v3/contenttype/forms"/>
  </ds:schemaRefs>
</ds:datastoreItem>
</file>

<file path=customXml/itemProps2.xml><?xml version="1.0" encoding="utf-8"?>
<ds:datastoreItem xmlns:ds="http://schemas.openxmlformats.org/officeDocument/2006/customXml" ds:itemID="{65F5E393-5A7B-403B-865C-AB5F6EA30A2C}">
  <ds:schemaRefs>
    <ds:schemaRef ds:uri="http://www.w3.org/XML/1998/namespace"/>
    <ds:schemaRef ds:uri="http://schemas.microsoft.com/office/2006/metadata/properties"/>
    <ds:schemaRef ds:uri="http://purl.org/dc/dcmitype/"/>
    <ds:schemaRef ds:uri="715a6a3a-92ca-498c-9c3c-67e3d02e0dd6"/>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http://schemas.microsoft.com/sharepoint/v3/fields"/>
  </ds:schemaRefs>
</ds:datastoreItem>
</file>

<file path=customXml/itemProps3.xml><?xml version="1.0" encoding="utf-8"?>
<ds:datastoreItem xmlns:ds="http://schemas.openxmlformats.org/officeDocument/2006/customXml" ds:itemID="{444F9194-64D2-43F1-B952-B4A7BEED6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a6a3a-92ca-498c-9c3c-67e3d02e0dd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ENTSOG_120627_Template_Presentation</Template>
  <TotalTime>3844</TotalTime>
  <Words>408</Words>
  <Application>Microsoft Office PowerPoint</Application>
  <PresentationFormat>On-screen Show (4:3)</PresentationFormat>
  <Paragraphs>50</Paragraphs>
  <Slides>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ENTSOG_120627_Template_Presentation</vt:lpstr>
      <vt:lpstr>Microsoft Excel Worksheet</vt:lpstr>
      <vt:lpstr>Cost-Benefit Analysis Economic Performance Indicators</vt:lpstr>
      <vt:lpstr>Synthetic indicators…</vt:lpstr>
      <vt:lpstr>…but still not resulting in a project ranking</vt:lpstr>
      <vt:lpstr>Example of calculation on a fake project</vt:lpstr>
      <vt:lpstr>Guidance on the interpretation of results</vt:lpstr>
      <vt:lpstr>Olivier Lebois Business Area Manager, System Development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SJWS 3 on Infrastructure projects</dc:title>
  <dc:creator>Olivier Lebois</dc:creator>
  <cp:lastModifiedBy>Olivier Lebois</cp:lastModifiedBy>
  <cp:revision>244</cp:revision>
  <cp:lastPrinted>2012-02-02T11:14:35Z</cp:lastPrinted>
  <dcterms:created xsi:type="dcterms:W3CDTF">2013-04-02T08:07:21Z</dcterms:created>
  <dcterms:modified xsi:type="dcterms:W3CDTF">2014-05-15T08:01:56Z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0x01010054454750B1B940428917959955031DCB010300BB7710452A044043A8516CD4B1CC2D43</vt:lpwstr>
  </property>
</Properties>
</file>